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371" r:id="rId2"/>
    <p:sldId id="1062" r:id="rId3"/>
    <p:sldId id="1151" r:id="rId4"/>
    <p:sldId id="992" r:id="rId5"/>
    <p:sldId id="1010" r:id="rId6"/>
    <p:sldId id="1164" r:id="rId7"/>
    <p:sldId id="1162" r:id="rId8"/>
    <p:sldId id="1163" r:id="rId9"/>
    <p:sldId id="1160" r:id="rId10"/>
    <p:sldId id="1087" r:id="rId11"/>
    <p:sldId id="1072" r:id="rId12"/>
    <p:sldId id="1073" r:id="rId13"/>
    <p:sldId id="1079" r:id="rId14"/>
    <p:sldId id="1074" r:id="rId15"/>
    <p:sldId id="1088" r:id="rId16"/>
    <p:sldId id="1075" r:id="rId17"/>
    <p:sldId id="1133" r:id="rId18"/>
    <p:sldId id="1077" r:id="rId19"/>
    <p:sldId id="1078" r:id="rId20"/>
    <p:sldId id="1076" r:id="rId21"/>
    <p:sldId id="1089" r:id="rId22"/>
    <p:sldId id="1080" r:id="rId23"/>
    <p:sldId id="1084" r:id="rId24"/>
    <p:sldId id="1082" r:id="rId25"/>
    <p:sldId id="1085" r:id="rId26"/>
    <p:sldId id="1086" r:id="rId27"/>
    <p:sldId id="1161" r:id="rId28"/>
    <p:sldId id="799" r:id="rId29"/>
    <p:sldId id="1090" r:id="rId30"/>
    <p:sldId id="1146" r:id="rId31"/>
    <p:sldId id="1091" r:id="rId32"/>
    <p:sldId id="1095" r:id="rId33"/>
    <p:sldId id="1096" r:id="rId34"/>
    <p:sldId id="1169" r:id="rId35"/>
    <p:sldId id="1098" r:id="rId36"/>
    <p:sldId id="1097" r:id="rId37"/>
    <p:sldId id="1099" r:id="rId38"/>
    <p:sldId id="1167" r:id="rId39"/>
    <p:sldId id="1170" r:id="rId40"/>
    <p:sldId id="1100" r:id="rId41"/>
    <p:sldId id="825" r:id="rId42"/>
    <p:sldId id="1029" r:id="rId43"/>
    <p:sldId id="1001" r:id="rId44"/>
    <p:sldId id="1032" r:id="rId45"/>
    <p:sldId id="1094" r:id="rId46"/>
    <p:sldId id="1145" r:id="rId47"/>
    <p:sldId id="1101" r:id="rId48"/>
    <p:sldId id="768" r:id="rId49"/>
    <p:sldId id="1103" r:id="rId50"/>
    <p:sldId id="1130" r:id="rId51"/>
    <p:sldId id="1122" r:id="rId52"/>
    <p:sldId id="1147" r:id="rId53"/>
    <p:sldId id="378" r:id="rId54"/>
    <p:sldId id="1134" r:id="rId55"/>
    <p:sldId id="1131" r:id="rId56"/>
    <p:sldId id="1132" r:id="rId57"/>
    <p:sldId id="1104" r:id="rId58"/>
    <p:sldId id="1149" r:id="rId59"/>
    <p:sldId id="1136" r:id="rId60"/>
    <p:sldId id="1137" r:id="rId61"/>
    <p:sldId id="1138" r:id="rId62"/>
    <p:sldId id="1139" r:id="rId63"/>
    <p:sldId id="1140" r:id="rId64"/>
    <p:sldId id="1141" r:id="rId65"/>
    <p:sldId id="1142" r:id="rId66"/>
    <p:sldId id="1143" r:id="rId67"/>
    <p:sldId id="1144" r:id="rId68"/>
    <p:sldId id="1159" r:id="rId69"/>
    <p:sldId id="1111" r:id="rId70"/>
    <p:sldId id="1107" r:id="rId71"/>
    <p:sldId id="1152" r:id="rId72"/>
    <p:sldId id="1153" r:id="rId73"/>
    <p:sldId id="1154" r:id="rId74"/>
    <p:sldId id="1109" r:id="rId75"/>
    <p:sldId id="1155" r:id="rId76"/>
    <p:sldId id="1071" r:id="rId77"/>
    <p:sldId id="1156" r:id="rId78"/>
    <p:sldId id="1108" r:id="rId79"/>
    <p:sldId id="1157" r:id="rId80"/>
    <p:sldId id="1158" r:id="rId8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1151"/>
            <p14:sldId id="992"/>
            <p14:sldId id="1010"/>
            <p14:sldId id="1164"/>
            <p14:sldId id="1162"/>
            <p14:sldId id="1163"/>
            <p14:sldId id="1160"/>
            <p14:sldId id="1087"/>
            <p14:sldId id="1072"/>
            <p14:sldId id="1073"/>
            <p14:sldId id="1079"/>
            <p14:sldId id="1074"/>
            <p14:sldId id="1088"/>
            <p14:sldId id="1075"/>
            <p14:sldId id="1133"/>
            <p14:sldId id="1077"/>
            <p14:sldId id="1078"/>
            <p14:sldId id="1076"/>
            <p14:sldId id="1089"/>
            <p14:sldId id="1080"/>
            <p14:sldId id="1084"/>
            <p14:sldId id="1082"/>
            <p14:sldId id="1085"/>
            <p14:sldId id="1086"/>
            <p14:sldId id="1161"/>
            <p14:sldId id="799"/>
            <p14:sldId id="1090"/>
            <p14:sldId id="1146"/>
            <p14:sldId id="1091"/>
            <p14:sldId id="1095"/>
            <p14:sldId id="1096"/>
            <p14:sldId id="1169"/>
            <p14:sldId id="1098"/>
            <p14:sldId id="1097"/>
            <p14:sldId id="1099"/>
            <p14:sldId id="1167"/>
            <p14:sldId id="1170"/>
            <p14:sldId id="1100"/>
            <p14:sldId id="825"/>
            <p14:sldId id="1029"/>
            <p14:sldId id="1001"/>
            <p14:sldId id="1032"/>
            <p14:sldId id="1094"/>
            <p14:sldId id="1145"/>
            <p14:sldId id="1101"/>
            <p14:sldId id="768"/>
            <p14:sldId id="1103"/>
            <p14:sldId id="1130"/>
            <p14:sldId id="1122"/>
            <p14:sldId id="1147"/>
            <p14:sldId id="378"/>
            <p14:sldId id="1134"/>
            <p14:sldId id="1131"/>
            <p14:sldId id="1132"/>
            <p14:sldId id="1104"/>
            <p14:sldId id="1149"/>
            <p14:sldId id="1136"/>
            <p14:sldId id="1137"/>
            <p14:sldId id="1138"/>
            <p14:sldId id="1139"/>
            <p14:sldId id="1140"/>
            <p14:sldId id="1141"/>
            <p14:sldId id="1142"/>
            <p14:sldId id="1143"/>
            <p14:sldId id="1144"/>
            <p14:sldId id="1159"/>
            <p14:sldId id="1111"/>
            <p14:sldId id="1107"/>
            <p14:sldId id="1152"/>
            <p14:sldId id="1153"/>
            <p14:sldId id="1154"/>
            <p14:sldId id="1109"/>
            <p14:sldId id="1155"/>
            <p14:sldId id="1071"/>
            <p14:sldId id="1156"/>
            <p14:sldId id="1108"/>
            <p14:sldId id="1157"/>
            <p14:sldId id="11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F678"/>
    <a:srgbClr val="00FF99"/>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52" autoAdjust="0"/>
    <p:restoredTop sz="88568" autoAdjust="0"/>
  </p:normalViewPr>
  <p:slideViewPr>
    <p:cSldViewPr snapToGrid="0">
      <p:cViewPr varScale="1">
        <p:scale>
          <a:sx n="115" d="100"/>
          <a:sy n="115" d="100"/>
        </p:scale>
        <p:origin x="1092" y="108"/>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p:scale>
        <a:sx n="150" d="100"/>
        <a:sy n="150" d="100"/>
      </p:scale>
      <p:origin x="0" y="-393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https://blog.floydhub.com/an-introduction-to-q-learning-reinforcement-learning/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806575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28</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b="0" i="1" smtClean="0">
                              <a:latin typeface="Cambria Math" panose="02040503050406030204" pitchFamily="18" charset="0"/>
                            </a:rPr>
                            <m:t>7</m:t>
                          </m:r>
                          <m:r>
                            <a:rPr lang="en-US" sz="1200" i="1">
                              <a:latin typeface="Cambria Math" panose="02040503050406030204" pitchFamily="18" charset="0"/>
                            </a:rPr>
                            <m:t>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r>
                  <a:rPr lang="en-US" dirty="0">
                    <a:solidFill>
                      <a:schemeClr val="tx1"/>
                    </a:solidFill>
                  </a:rPr>
                  <a:t>MC update equation: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endParaRPr lang="en-US" dirty="0"/>
              </a:p>
              <a:p>
                <a:pPr lvl="1"/>
                <a:r>
                  <a:rPr lang="en-US" dirty="0">
                    <a:solidFill>
                      <a:schemeClr val="tx1"/>
                    </a:solidFill>
                  </a:rPr>
                  <a:t>TD update equation: </a:t>
                </a:r>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endParaRPr lang="en-US" sz="1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r>
                  <a:rPr lang="en-US" sz="1200" i="0">
                    <a:latin typeface="Cambria Math" panose="02040503050406030204" pitchFamily="18" charset="0"/>
                  </a:rPr>
                  <a:t>𝑉(𝐷)←𝑉(𝐷)+𝛼[𝐺</a:t>
                </a:r>
                <a:r>
                  <a:rPr lang="en-US" sz="1200" b="0" i="0">
                    <a:latin typeface="Cambria Math" panose="02040503050406030204" pitchFamily="18" charset="0"/>
                  </a:rPr>
                  <a:t>(𝐷)−</a:t>
                </a:r>
                <a:r>
                  <a:rPr lang="en-US" sz="1200" i="0">
                    <a:latin typeface="Cambria Math" panose="02040503050406030204" pitchFamily="18" charset="0"/>
                  </a:rPr>
                  <a:t>𝑉(𝐷)]=.5+.5(1−.</a:t>
                </a:r>
                <a:r>
                  <a:rPr lang="en-US" sz="1200" b="0" i="0">
                    <a:latin typeface="Cambria Math" panose="02040503050406030204" pitchFamily="18" charset="0"/>
                  </a:rPr>
                  <a:t>7</a:t>
                </a:r>
                <a:r>
                  <a:rPr lang="en-US" sz="1200" i="0">
                    <a:latin typeface="Cambria Math" panose="02040503050406030204" pitchFamily="18" charset="0"/>
                  </a:rPr>
                  <a:t>5)=0.75</a:t>
                </a:r>
                <a:endParaRPr lang="en-US" sz="1200" i="1" dirty="0">
                  <a:latin typeface="Cambria Math" panose="02040503050406030204" pitchFamily="18" charset="0"/>
                </a:endParaRPr>
              </a:p>
              <a:p>
                <a:pPr lvl="1"/>
                <a:r>
                  <a:rPr lang="en-US" sz="1200" i="0">
                    <a:latin typeface="Cambria Math" panose="02040503050406030204" pitchFamily="18" charset="0"/>
                  </a:rPr>
                  <a:t>𝑉(𝐶)←𝑉(𝐶)+𝛼[𝐺−𝑉(𝐶)]=.5+.5(1−.5)=0.75</a:t>
                </a:r>
                <a:endParaRPr lang="en-US" sz="1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14:m>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i="1">
                            <a:latin typeface="Cambria Math" panose="02040503050406030204" pitchFamily="18" charset="0"/>
                          </a:rPr>
                          <m:t>1−.5</m:t>
                        </m:r>
                      </m:e>
                    </m:d>
                    <m:r>
                      <a:rPr lang="en-US" sz="3200" i="1">
                        <a:latin typeface="Cambria Math" panose="02040503050406030204" pitchFamily="18" charset="0"/>
                      </a:rPr>
                      <m:t>=0.75</m:t>
                    </m:r>
                  </m:oMath>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m:t>
                      </m:r>
                      <m:r>
                        <a:rPr lang="en-US" sz="3200" b="0" i="1" smtClean="0">
                          <a:latin typeface="Cambria Math" panose="02040503050406030204" pitchFamily="18" charset="0"/>
                        </a:rPr>
                        <m:t>75</m:t>
                      </m:r>
                    </m:oMath>
                  </m:oMathPara>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=0.75</m:t>
                      </m:r>
                    </m:oMath>
                  </m:oMathPara>
                </a14:m>
                <a:endParaRPr lang="en-US" sz="3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r>
                  <a:rPr lang="en-US" sz="3200" i="0">
                    <a:latin typeface="Cambria Math" panose="02040503050406030204" pitchFamily="18" charset="0"/>
                  </a:rPr>
                  <a:t>𝐺(𝐸)</a:t>
                </a:r>
                <a:r>
                  <a:rPr lang="en-US" sz="3200" b="0" i="0">
                    <a:latin typeface="Cambria Math" panose="02040503050406030204" pitchFamily="18" charset="0"/>
                  </a:rPr>
                  <a:t>=𝑅_3=1, 𝑉(𝐸)←</a:t>
                </a:r>
                <a:r>
                  <a:rPr lang="en-US" sz="3200" i="0">
                    <a:latin typeface="Cambria Math" panose="02040503050406030204" pitchFamily="18" charset="0"/>
                  </a:rPr>
                  <a:t>𝑉(𝐸)+𝛼[𝐺</a:t>
                </a:r>
                <a:r>
                  <a:rPr lang="en-US" sz="3200" b="0" i="0">
                    <a:latin typeface="Cambria Math" panose="02040503050406030204" pitchFamily="18" charset="0"/>
                  </a:rPr>
                  <a:t>(𝐸)−</a:t>
                </a:r>
                <a:r>
                  <a:rPr lang="en-US" sz="3200" i="0">
                    <a:latin typeface="Cambria Math" panose="02040503050406030204" pitchFamily="18" charset="0"/>
                  </a:rPr>
                  <a:t>𝑉(𝐸)]=</a:t>
                </a:r>
                <a:r>
                  <a:rPr lang="en-US" sz="3200" b="0" i="0">
                    <a:latin typeface="Cambria Math" panose="02040503050406030204" pitchFamily="18" charset="0"/>
                  </a:rPr>
                  <a:t>.5+</a:t>
                </a:r>
                <a:r>
                  <a:rPr lang="en-US" sz="3200" i="0">
                    <a:latin typeface="Cambria Math" panose="02040503050406030204" pitchFamily="18" charset="0"/>
                  </a:rPr>
                  <a:t>.5(1−.5)=0.75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𝐷)=𝑅_2+𝛾𝐺</a:t>
                </a:r>
                <a:r>
                  <a:rPr lang="en-US" sz="3200" i="0">
                    <a:latin typeface="Cambria Math" panose="02040503050406030204" pitchFamily="18" charset="0"/>
                  </a:rPr>
                  <a:t>(</a:t>
                </a:r>
                <a:r>
                  <a:rPr lang="en-US" sz="3200" b="0" i="0">
                    <a:latin typeface="Cambria Math" panose="02040503050406030204" pitchFamily="18" charset="0"/>
                  </a:rPr>
                  <a:t>𝐸)=0+1⋅1=1,  𝑉(𝐷)←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+𝛼[𝐺</a:t>
                </a:r>
                <a:r>
                  <a:rPr lang="en-US" sz="3200" b="0" i="0">
                    <a:latin typeface="Cambria Math" panose="02040503050406030204" pitchFamily="18" charset="0"/>
                  </a:rPr>
                  <a:t>(𝐷)−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a:t>
                </a:r>
                <a:r>
                  <a:rPr lang="en-US" sz="3200" b="0" i="0">
                    <a:latin typeface="Cambria Math" panose="02040503050406030204" pitchFamily="18" charset="0"/>
                  </a:rPr>
                  <a:t>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𝐶)=𝑅_1+𝛾𝐺</a:t>
                </a:r>
                <a:r>
                  <a:rPr lang="en-US" sz="3200" i="0">
                    <a:latin typeface="Cambria Math" panose="02040503050406030204" pitchFamily="18" charset="0"/>
                  </a:rPr>
                  <a:t>(</a:t>
                </a:r>
                <a:r>
                  <a:rPr lang="en-US" sz="3200" b="0" i="0">
                    <a:latin typeface="Cambria Math" panose="02040503050406030204" pitchFamily="18" charset="0"/>
                  </a:rPr>
                  <a:t>𝐷)=0+1⋅1=1,  𝑉(𝐶)←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+𝛼[𝐺</a:t>
                </a:r>
                <a:r>
                  <a:rPr lang="en-US" sz="3200" b="0" i="0">
                    <a:latin typeface="Cambria Math" panose="02040503050406030204" pitchFamily="18" charset="0"/>
                  </a:rPr>
                  <a:t>(𝐶)−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−.5)=0.75</a:t>
                </a:r>
                <a:endParaRPr lang="en-US" sz="3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139367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41</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Expected </a:t>
                </a:r>
                <a:r>
                  <a:rPr lang="en-US" dirty="0" err="1">
                    <a:solidFill>
                      <a:schemeClr val="tx1"/>
                    </a:solidFill>
                  </a:rPr>
                  <a:t>Sarsa</a:t>
                </a:r>
                <a:r>
                  <a:rPr lang="en-US" dirty="0">
                    <a:solidFill>
                      <a:schemeClr val="tx1"/>
                    </a:solidFill>
                  </a:rPr>
                  <a:t> subsumes and generalizes QL. 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endParaRPr lang="en-US" dirty="0"/>
              </a:p>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a:t>
                </a:r>
                <a:r>
                  <a:rPr lang="en-US" dirty="0" err="1"/>
                  <a:t>exploratoryand</a:t>
                </a:r>
                <a:r>
                  <a:rPr lang="en-US" dirty="0"/>
                  <a:t> not necessarily equal to the a' selected to update Q</a:t>
                </a:r>
              </a:p>
              <a:p>
                <a:r>
                  <a:rPr lang="en-US" dirty="0" err="1"/>
                  <a:t>Sarsa</a:t>
                </a:r>
                <a:r>
                  <a:rPr lang="en-US" dirty="0"/>
                  <a:t> updates it behavior policy during training, instead of using fixed behavior policy? Not PE, but GPI?</a:t>
                </a:r>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a:t>
                </a:r>
                <a:r>
                  <a:rPr lang="en-US" dirty="0" err="1"/>
                  <a:t>exploratoryand</a:t>
                </a:r>
                <a:r>
                  <a:rPr lang="en-US" dirty="0"/>
                  <a:t> not necessarily equal to the a' selected to update Q</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3929739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14:m>
                  <m:oMath xmlns:m="http://schemas.openxmlformats.org/officeDocument/2006/math">
                    <m:r>
                      <a:rPr lang="en-US" b="0" i="1" smtClean="0">
                        <a:latin typeface="Cambria Math" panose="02040503050406030204" pitchFamily="18" charset="0"/>
                      </a:rPr>
                      <m:t>𝑆</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r>
                  <a:rPr lang="en-US" b="0" i="0">
                    <a:latin typeface="Cambria Math" panose="02040503050406030204" pitchFamily="18" charset="0"/>
                  </a:rPr>
                  <a:t>𝑆</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71</a:t>
            </a:fld>
            <a:endParaRPr lang="en-US"/>
          </a:p>
        </p:txBody>
      </p:sp>
    </p:spTree>
    <p:extLst>
      <p:ext uri="{BB962C8B-B14F-4D97-AF65-F5344CB8AC3E}">
        <p14:creationId xmlns:p14="http://schemas.microsoft.com/office/powerpoint/2010/main" val="470145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Because we have a single weight, </a:t>
            </a:r>
          </a:p>
          <a:p>
            <a:r>
              <a:rPr lang="en-US" dirty="0"/>
              <a:t>this means our gradient is just a scalar derivative.</a:t>
            </a:r>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72</a:t>
            </a:fld>
            <a:endParaRPr lang="en-US"/>
          </a:p>
        </p:txBody>
      </p:sp>
    </p:spTree>
    <p:extLst>
      <p:ext uri="{BB962C8B-B14F-4D97-AF65-F5344CB8AC3E}">
        <p14:creationId xmlns:p14="http://schemas.microsoft.com/office/powerpoint/2010/main" val="1958254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gradually reduced</a:t>
            </a:r>
          </a:p>
          <a:p>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73</a:t>
            </a:fld>
            <a:endParaRPr lang="en-US"/>
          </a:p>
        </p:txBody>
      </p:sp>
    </p:spTree>
    <p:extLst>
      <p:ext uri="{BB962C8B-B14F-4D97-AF65-F5344CB8AC3E}">
        <p14:creationId xmlns:p14="http://schemas.microsoft.com/office/powerpoint/2010/main" val="14410206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e>
                    </m:d>
                  </m:oMath>
                </a14:m>
                <a:r>
                  <a:rPr lang="en-US" b="0" dirty="0"/>
                  <a:t> </a:t>
                </a:r>
                <a:r>
                  <a:rPr lang="en-US" dirty="0"/>
                  <a:t>Policy Evaluation vs. Supervised Learning</a:t>
                </a:r>
                <a:endParaRPr lang="en-US" b="0" dirty="0"/>
              </a:p>
              <a:p>
                <a:r>
                  <a:rPr lang="en-US" dirty="0"/>
                  <a:t>Recall tabular TD:</a:t>
                </a:r>
              </a:p>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r>
                  <a:rPr lang="en-US" b="0" i="0">
                    <a:latin typeface="Cambria Math" panose="02040503050406030204" pitchFamily="18" charset="0"/>
                  </a:rPr>
                  <a:t>{(𝑆_1,𝐺_1 ),(</a:t>
                </a:r>
                <a:r>
                  <a:rPr lang="en-US" i="0">
                    <a:latin typeface="Cambria Math" panose="02040503050406030204" pitchFamily="18" charset="0"/>
                  </a:rPr>
                  <a:t>𝑆_</a:t>
                </a:r>
                <a:r>
                  <a:rPr lang="en-US" b="0" i="0">
                    <a:latin typeface="Cambria Math" panose="02040503050406030204" pitchFamily="18" charset="0"/>
                  </a:rPr>
                  <a:t>2</a:t>
                </a:r>
                <a:r>
                  <a:rPr lang="en-US" i="0">
                    <a:latin typeface="Cambria Math" panose="02040503050406030204" pitchFamily="18" charset="0"/>
                  </a:rPr>
                  <a:t>,𝐺_</a:t>
                </a:r>
                <a:r>
                  <a:rPr lang="en-US" b="0" i="0">
                    <a:latin typeface="Cambria Math" panose="02040503050406030204" pitchFamily="18" charset="0"/>
                  </a:rPr>
                  <a:t>2 ),(</a:t>
                </a:r>
                <a:r>
                  <a:rPr lang="en-US" i="0">
                    <a:latin typeface="Cambria Math" panose="02040503050406030204" pitchFamily="18" charset="0"/>
                  </a:rPr>
                  <a:t>𝑆_1,𝐺_</a:t>
                </a:r>
                <a:r>
                  <a:rPr lang="en-US" b="0" i="0">
                    <a:latin typeface="Cambria Math" panose="02040503050406030204" pitchFamily="18" charset="0"/>
                  </a:rPr>
                  <a:t>3 ),…}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76</a:t>
            </a:fld>
            <a:endParaRPr lang="en-US"/>
          </a:p>
        </p:txBody>
      </p:sp>
    </p:spTree>
    <p:extLst>
      <p:ext uri="{BB962C8B-B14F-4D97-AF65-F5344CB8AC3E}">
        <p14:creationId xmlns:p14="http://schemas.microsoft.com/office/powerpoint/2010/main" val="967480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 PI or VI.</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r>
                  <a:rPr lang="en-US" i="0">
                    <a:latin typeface="Cambria Math" panose="02040503050406030204" pitchFamily="18" charset="0"/>
                  </a:rPr>
                  <a:t>𝑝(𝑟,𝑠′│𝑠,𝑎)</a:t>
                </a:r>
                <a:r>
                  <a:rPr lang="en-US" dirty="0"/>
                  <a:t>, then solve for the optimal policy w. PI or VI.</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1083806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14:m>
                  <m:oMath xmlns:m="http://schemas.openxmlformats.org/officeDocument/2006/math">
                    <m:r>
                      <a:rPr lang="en-US" i="1">
                        <a:latin typeface="Cambria Math" panose="02040503050406030204" pitchFamily="18" charset="0"/>
                      </a:rPr>
                      <m:t>𝛾</m:t>
                    </m:r>
                  </m:oMath>
                </a14:m>
                <a:r>
                  <a:rPr lang="en-US" dirty="0"/>
                  <a:t> is discount factor)</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0">
                    <a:latin typeface="Cambria Math" panose="02040503050406030204" pitchFamily="18" charset="0"/>
                  </a:rPr>
                  <a:t>𝛾</a:t>
                </a:r>
                <a:r>
                  <a:rPr lang="en-US" dirty="0"/>
                  <a:t> is discount factor)</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77</a:t>
            </a:fld>
            <a:endParaRPr lang="en-US"/>
          </a:p>
        </p:txBody>
      </p:sp>
    </p:spTree>
    <p:extLst>
      <p:ext uri="{BB962C8B-B14F-4D97-AF65-F5344CB8AC3E}">
        <p14:creationId xmlns:p14="http://schemas.microsoft.com/office/powerpoint/2010/main" val="5261705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oMath>
                </a14:m>
                <a:endParaRPr lang="en-US" dirty="0">
                  <a:solidFill>
                    <a:schemeClr val="tx1"/>
                  </a:solidFill>
                </a:endParaRPr>
              </a:p>
              <a:p>
                <a:endParaRPr lang="en-SE" dirty="0"/>
              </a:p>
            </p:txBody>
          </p:sp>
        </mc:Choice>
        <mc:Fallback xmlns="">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r>
                  <a:rPr lang="en-US" i="0">
                    <a:solidFill>
                      <a:schemeClr val="tx1"/>
                    </a:solidFill>
                    <a:latin typeface="Cambria Math" panose="02040503050406030204" pitchFamily="18" charset="0"/>
                  </a:rPr>
                  <a:t>𝑤←𝑤+𝛼[𝑅_(𝑡+1)+𝛾𝑣 ̂</a:t>
                </a:r>
                <a:r>
                  <a:rPr lang="en-US" i="0" dirty="0">
                    <a:solidFill>
                      <a:schemeClr val="tx1"/>
                    </a:solidFill>
                    <a:latin typeface="Cambria Math" panose="02040503050406030204" pitchFamily="18" charset="0"/>
                  </a:rPr>
                  <a:t>(𝑆_(𝑡+1),𝑤)</a:t>
                </a:r>
                <a:r>
                  <a:rPr lang="en-US" i="0">
                    <a:solidFill>
                      <a:schemeClr val="tx1"/>
                    </a:solidFill>
                    <a:latin typeface="Cambria Math" panose="02040503050406030204" pitchFamily="18" charset="0"/>
                  </a:rPr>
                  <a:t>−𝑣 ̂(𝑆_𝑡,𝑤)]∇𝑣 ̂(𝑆_𝑡,𝑤)</a:t>
                </a:r>
                <a:endParaRPr lang="en-US" dirty="0">
                  <a:solidFill>
                    <a:schemeClr val="tx1"/>
                  </a:solidFill>
                </a:endParaRP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80</a:t>
            </a:fld>
            <a:endParaRPr lang="en-US"/>
          </a:p>
        </p:txBody>
      </p:sp>
    </p:spTree>
    <p:extLst>
      <p:ext uri="{BB962C8B-B14F-4D97-AF65-F5344CB8AC3E}">
        <p14:creationId xmlns:p14="http://schemas.microsoft.com/office/powerpoint/2010/main" val="234469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this case, both approaches give the exact same results.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58335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r>
                  <a:rPr lang="en-US" dirty="0">
                    <a:sym typeface="Symbol" pitchFamily="18" charset="2"/>
                  </a:rPr>
                  <a:t>State </a:t>
                </a:r>
                <a:r>
                  <a:rPr lang="en-US" dirty="0"/>
                  <a:t>Value </a:t>
                </a:r>
                <a:r>
                  <a:rPr lang="en-US" altLang="zh-CN" dirty="0"/>
                  <a:t>F</a:t>
                </a:r>
                <a:r>
                  <a:rPr lang="en-US" dirty="0"/>
                  <a:t>unction update (incremental):</a:t>
                </a: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14:m>
                  <m:oMath xmlns:m="http://schemas.openxmlformats.org/officeDocument/2006/math">
                    <m:r>
                      <a:rPr lang="en-US" sz="1200" b="0" i="1" dirty="0" smtClean="0">
                        <a:latin typeface="Cambria Math" panose="02040503050406030204" pitchFamily="18" charset="0"/>
                      </a:rPr>
                      <m:t>𝑉</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sSub>
                      <m:sSubPr>
                        <m:ctrlPr>
                          <a:rPr lang="en-US" sz="1200" i="1" dirty="0">
                            <a:latin typeface="Cambria Math" panose="02040503050406030204" pitchFamily="18" charset="0"/>
                          </a:rPr>
                        </m:ctrlPr>
                      </m:sSubPr>
                      <m:e>
                        <m:r>
                          <a:rPr lang="en-US" sz="1200" i="1" dirty="0">
                            <a:latin typeface="Cambria Math" panose="02040503050406030204" pitchFamily="18" charset="0"/>
                          </a:rPr>
                          <m:t>←</m:t>
                        </m:r>
                      </m:e>
                      <m:sub>
                        <m:r>
                          <a:rPr lang="en-US" sz="1200" i="1" dirty="0">
                            <a:latin typeface="Cambria Math" panose="02040503050406030204" pitchFamily="18" charset="0"/>
                          </a:rPr>
                          <m:t>𝛼</m:t>
                        </m:r>
                      </m:sub>
                    </m:sSub>
                    <m:r>
                      <a:rPr lang="en-US" sz="1200" b="0" i="1" dirty="0" smtClean="0">
                        <a:latin typeface="Cambria Math" panose="02040503050406030204" pitchFamily="18" charset="0"/>
                      </a:rPr>
                      <m:t>𝑅𝑒𝑡𝑢𝑟𝑛𝑠</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oMath>
                </a14:m>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endParaRPr lang="en-SE" dirty="0"/>
              </a:p>
            </p:txBody>
          </p:sp>
        </mc:Choice>
        <mc:Fallback xmlns="">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r>
                  <a:rPr lang="en-US" sz="1200" b="0" i="0" dirty="0">
                    <a:latin typeface="Cambria Math" panose="02040503050406030204" pitchFamily="18" charset="0"/>
                  </a:rPr>
                  <a:t>𝑉(𝑆_𝑡)</a:t>
                </a:r>
                <a:r>
                  <a:rPr lang="en-US" sz="1200" i="0" dirty="0">
                    <a:latin typeface="Cambria Math" panose="02040503050406030204" pitchFamily="18" charset="0"/>
                  </a:rPr>
                  <a:t>←_𝛼</a:t>
                </a:r>
                <a:r>
                  <a:rPr lang="en-US" sz="1200" b="0" i="0" dirty="0">
                    <a:latin typeface="Cambria Math" panose="02040503050406030204" pitchFamily="18" charset="0"/>
                  </a:rPr>
                  <a:t> 𝑅𝑒𝑡𝑢𝑟𝑛𝑠(𝑆_𝑡)</a:t>
                </a:r>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r>
                  <a:rPr lang="en-US" i="0" dirty="0">
                    <a:latin typeface="Cambria Math" panose="02040503050406030204" pitchFamily="18" charset="0"/>
                  </a:rPr>
                  <a:t>𝑠</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359775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US" dirty="0"/>
          </a:p>
          <a:p>
            <a:r>
              <a:rPr lang="en-US" dirty="0"/>
              <a:t>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1.png"/></Relationships>
</file>

<file path=ppt/slides/_rels/slide1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40.png"/></Relationships>
</file>

<file path=ppt/slides/_rels/slide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21.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15.png"/><Relationship Id="rId4" Type="http://schemas.openxmlformats.org/officeDocument/2006/relationships/image" Target="../media/image310.pn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50.png"/></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6.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51.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5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emf"/></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80.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1.png"/><Relationship Id="rId7" Type="http://schemas.openxmlformats.org/officeDocument/2006/relationships/image" Target="../media/image12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400.png"/></Relationships>
</file>

<file path=ppt/slides/_rels/slide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6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0.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21.png"/><Relationship Id="rId5" Type="http://schemas.openxmlformats.org/officeDocument/2006/relationships/tags" Target="../tags/tag5.xml"/><Relationship Id="rId10" Type="http://schemas.openxmlformats.org/officeDocument/2006/relationships/image" Target="../media/image20.png"/><Relationship Id="rId4" Type="http://schemas.openxmlformats.org/officeDocument/2006/relationships/tags" Target="../tags/tag4.xml"/><Relationship Id="rId9"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71.xml.rels><?xml version="1.0" encoding="UTF-8" standalone="yes"?>
<Relationships xmlns="http://schemas.openxmlformats.org/package/2006/relationships"><Relationship Id="rId3" Type="http://schemas.openxmlformats.org/officeDocument/2006/relationships/image" Target="../media/image410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72.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100.png"/><Relationship Id="rId4" Type="http://schemas.openxmlformats.org/officeDocument/2006/relationships/image" Target="../media/image141.png"/></Relationships>
</file>

<file path=ppt/slides/_rels/slide7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111.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0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6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L7.2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4290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53409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2050" name="Picture 2">
            <a:extLst>
              <a:ext uri="{FF2B5EF4-FFF2-40B4-BE49-F238E27FC236}">
                <a16:creationId xmlns:a16="http://schemas.microsoft.com/office/drawing/2014/main" id="{3E1D8580-48BD-47EF-AF48-23391DA62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2" y="4024751"/>
            <a:ext cx="41052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9014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fontScale="70000" lnSpcReduction="20000"/>
              </a:bodyPr>
              <a:lstStyle/>
              <a:p>
                <a:r>
                  <a:rPr lang="en-US" dirty="0"/>
                  <a:t>Consider episodic tasks: </a:t>
                </a:r>
              </a:p>
              <a:p>
                <a:pPr lvl="1"/>
                <a:r>
                  <a:rPr lang="en-US" sz="2900" dirty="0">
                    <a:solidFill>
                      <a:srgbClr val="C00000"/>
                    </a:solidFill>
                  </a:rPr>
                  <a:t>Return</a:t>
                </a:r>
                <a:r>
                  <a:rPr lang="en-US" sz="2900" dirty="0"/>
                  <a:t> (cumulative discounted reward) at time </a:t>
                </a:r>
                <a14:m>
                  <m:oMath xmlns:m="http://schemas.openxmlformats.org/officeDocument/2006/math">
                    <m:r>
                      <a:rPr lang="en-US" sz="2900" b="0" i="1" smtClean="0">
                        <a:latin typeface="Cambria Math" panose="02040503050406030204" pitchFamily="18" charset="0"/>
                      </a:rPr>
                      <m:t>𝑡</m:t>
                    </m:r>
                  </m:oMath>
                </a14:m>
                <a:r>
                  <a:rPr lang="en-US" sz="2900" dirty="0"/>
                  <a:t>: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𝐺</m:t>
                        </m:r>
                      </m:e>
                      <m:sub>
                        <m:r>
                          <a:rPr lang="en-US" sz="2900" i="1">
                            <a:latin typeface="Cambria Math" panose="02040503050406030204" pitchFamily="18" charset="0"/>
                          </a:rPr>
                          <m:t>𝑡</m:t>
                        </m:r>
                      </m:sub>
                    </m:sSub>
                    <m:r>
                      <a:rPr lang="en-US" sz="2900" i="1">
                        <a:latin typeface="Cambria Math" panose="02040503050406030204" pitchFamily="18" charset="0"/>
                      </a:rPr>
                      <m:t>≐</m:t>
                    </m:r>
                    <m:nary>
                      <m:naryPr>
                        <m:chr m:val="∑"/>
                        <m:ctrlPr>
                          <a:rPr lang="en-US" sz="2900" i="1">
                            <a:latin typeface="Cambria Math" panose="02040503050406030204" pitchFamily="18" charset="0"/>
                          </a:rPr>
                        </m:ctrlPr>
                      </m:naryPr>
                      <m:sub>
                        <m:r>
                          <m:rPr>
                            <m:brk m:alnAt="23"/>
                          </m:rPr>
                          <a:rPr lang="en-US" sz="2900" i="1">
                            <a:latin typeface="Cambria Math" panose="02040503050406030204" pitchFamily="18" charset="0"/>
                          </a:rPr>
                          <m:t>𝑘</m:t>
                        </m:r>
                        <m:r>
                          <a:rPr lang="en-US" sz="2900" i="1">
                            <a:latin typeface="Cambria Math" panose="02040503050406030204" pitchFamily="18" charset="0"/>
                          </a:rPr>
                          <m:t>=0</m:t>
                        </m:r>
                      </m:sub>
                      <m:sup>
                        <m:r>
                          <a:rPr lang="en-US" sz="2900" i="1">
                            <a:latin typeface="Cambria Math" panose="02040503050406030204" pitchFamily="18" charset="0"/>
                          </a:rPr>
                          <m:t>𝑇</m:t>
                        </m:r>
                        <m:r>
                          <a:rPr lang="en-US" sz="2900" i="1">
                            <a:latin typeface="Cambria Math" panose="02040503050406030204" pitchFamily="18" charset="0"/>
                          </a:rPr>
                          <m:t>−1</m:t>
                        </m:r>
                      </m:sup>
                      <m:e>
                        <m:sSup>
                          <m:sSupPr>
                            <m:ctrlPr>
                              <a:rPr lang="en-US" sz="2900" i="1">
                                <a:latin typeface="Cambria Math" panose="02040503050406030204" pitchFamily="18" charset="0"/>
                              </a:rPr>
                            </m:ctrlPr>
                          </m:sSupPr>
                          <m:e>
                            <m:r>
                              <a:rPr lang="en-US" sz="2900" i="1">
                                <a:latin typeface="Cambria Math" panose="02040503050406030204" pitchFamily="18" charset="0"/>
                              </a:rPr>
                              <m:t>𝛾</m:t>
                            </m:r>
                          </m:e>
                          <m:sup>
                            <m:r>
                              <a:rPr lang="en-US" sz="2900" i="1">
                                <a:latin typeface="Cambria Math" panose="02040503050406030204" pitchFamily="18" charset="0"/>
                              </a:rPr>
                              <m:t>𝑘</m:t>
                            </m:r>
                          </m:sup>
                        </m:sSup>
                      </m:e>
                    </m:nary>
                    <m:sSub>
                      <m:sSubPr>
                        <m:ctrlPr>
                          <a:rPr lang="en-US" sz="2900" i="1">
                            <a:latin typeface="Cambria Math" panose="02040503050406030204" pitchFamily="18" charset="0"/>
                          </a:rPr>
                        </m:ctrlPr>
                      </m:sSubPr>
                      <m:e>
                        <m:r>
                          <a:rPr lang="en-US" sz="2900" i="1">
                            <a:latin typeface="Cambria Math" panose="02040503050406030204" pitchFamily="18" charset="0"/>
                          </a:rPr>
                          <m:t>𝑅</m:t>
                        </m:r>
                      </m:e>
                      <m:sub>
                        <m:r>
                          <a:rPr lang="en-US" sz="2900" i="1">
                            <a:latin typeface="Cambria Math" panose="02040503050406030204" pitchFamily="18" charset="0"/>
                          </a:rPr>
                          <m:t>𝑡</m:t>
                        </m:r>
                        <m:r>
                          <a:rPr lang="en-US" sz="2900" i="1">
                            <a:latin typeface="Cambria Math" panose="02040503050406030204" pitchFamily="18" charset="0"/>
                          </a:rPr>
                          <m:t>+</m:t>
                        </m:r>
                        <m:r>
                          <a:rPr lang="en-US" sz="2900" i="1">
                            <a:latin typeface="Cambria Math" panose="02040503050406030204" pitchFamily="18" charset="0"/>
                          </a:rPr>
                          <m:t>𝑘</m:t>
                        </m:r>
                        <m:r>
                          <a:rPr lang="en-US" sz="2900" i="1">
                            <a:latin typeface="Cambria Math" panose="02040503050406030204" pitchFamily="18" charset="0"/>
                          </a:rPr>
                          <m:t>+1</m:t>
                        </m:r>
                      </m:sub>
                    </m:sSub>
                  </m:oMath>
                </a14:m>
                <a:endParaRPr lang="en-US" sz="2900" dirty="0"/>
              </a:p>
              <a:p>
                <a:pPr lvl="1"/>
                <a:r>
                  <a:rPr lang="en-US" sz="2900" b="0" dirty="0">
                    <a:solidFill>
                      <a:srgbClr val="C00000"/>
                    </a:solidFill>
                  </a:rPr>
                  <a:t>State Value Function </a:t>
                </a:r>
                <a:r>
                  <a:rPr lang="en-US" sz="2900" b="0" dirty="0"/>
                  <a:t>is expected return under policy </a:t>
                </a:r>
                <a14:m>
                  <m:oMath xmlns:m="http://schemas.openxmlformats.org/officeDocument/2006/math">
                    <m:r>
                      <a:rPr lang="en-US" sz="2900" b="0" i="1" smtClean="0">
                        <a:latin typeface="Cambria Math" panose="02040503050406030204" pitchFamily="18" charset="0"/>
                      </a:rPr>
                      <m:t>𝜋</m:t>
                    </m:r>
                  </m:oMath>
                </a14:m>
                <a:r>
                  <a:rPr lang="en-US" sz="2900" b="0" dirty="0"/>
                  <a:t>: </a:t>
                </a:r>
                <a14:m>
                  <m:oMath xmlns:m="http://schemas.openxmlformats.org/officeDocument/2006/math">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𝑣</m:t>
                        </m:r>
                      </m:e>
                      <m:sub>
                        <m:r>
                          <a:rPr lang="en-US" sz="2900" b="0" i="1" smtClean="0">
                            <a:latin typeface="Cambria Math" panose="02040503050406030204" pitchFamily="18" charset="0"/>
                          </a:rPr>
                          <m:t>𝜋</m:t>
                        </m:r>
                      </m:sub>
                    </m:sSub>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e>
                    </m:d>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𝔼</m:t>
                        </m:r>
                      </m:e>
                      <m:sub>
                        <m:r>
                          <a:rPr lang="en-US" sz="2900" b="0" i="1" smtClean="0">
                            <a:latin typeface="Cambria Math" panose="02040503050406030204" pitchFamily="18" charset="0"/>
                          </a:rPr>
                          <m:t>𝜋</m:t>
                        </m:r>
                      </m:sub>
                    </m:sSub>
                    <m:d>
                      <m:dPr>
                        <m:begChr m:val="["/>
                        <m:endChr m:val="]"/>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𝐺</m:t>
                            </m:r>
                          </m:e>
                          <m:sub>
                            <m:r>
                              <a:rPr lang="en-US" sz="2900" b="0" i="1" smtClean="0">
                                <a:latin typeface="Cambria Math" panose="02040503050406030204" pitchFamily="18" charset="0"/>
                              </a:rPr>
                              <m:t>𝑡</m:t>
                            </m:r>
                          </m:sub>
                        </m:sSub>
                      </m:e>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𝑆</m:t>
                            </m:r>
                          </m:e>
                          <m:sub>
                            <m:r>
                              <a:rPr lang="en-US" sz="2900" b="0" i="1" smtClean="0">
                                <a:latin typeface="Cambria Math" panose="02040503050406030204" pitchFamily="18" charset="0"/>
                              </a:rPr>
                              <m:t>𝑡</m:t>
                            </m:r>
                          </m:sub>
                        </m:sSub>
                        <m:r>
                          <a:rPr lang="en-US" sz="2900" b="0" i="1" smtClean="0">
                            <a:latin typeface="Cambria Math" panose="02040503050406030204" pitchFamily="18" charset="0"/>
                          </a:rPr>
                          <m:t>=</m:t>
                        </m:r>
                        <m:r>
                          <a:rPr lang="en-US" sz="2900" b="0" i="1" smtClean="0">
                            <a:latin typeface="Cambria Math" panose="02040503050406030204" pitchFamily="18" charset="0"/>
                          </a:rPr>
                          <m:t>𝑠</m:t>
                        </m:r>
                      </m:e>
                    </m:d>
                  </m:oMath>
                </a14:m>
                <a:endParaRPr lang="en-US" sz="2900" dirty="0"/>
              </a:p>
              <a:p>
                <a:pPr lvl="1"/>
                <a:r>
                  <a:rPr lang="en-US" sz="2900" b="0" dirty="0">
                    <a:solidFill>
                      <a:srgbClr val="C00000"/>
                    </a:solidFill>
                  </a:rPr>
                  <a:t>State </a:t>
                </a:r>
                <a:r>
                  <a:rPr lang="en-US" altLang="zh-CN" sz="2900" b="0" dirty="0">
                    <a:solidFill>
                      <a:srgbClr val="C00000"/>
                    </a:solidFill>
                  </a:rPr>
                  <a:t>Action</a:t>
                </a:r>
                <a:r>
                  <a:rPr lang="en-US" sz="2900" b="0" dirty="0">
                    <a:solidFill>
                      <a:srgbClr val="C00000"/>
                    </a:solidFill>
                  </a:rPr>
                  <a:t> Value Function </a:t>
                </a:r>
                <a:r>
                  <a:rPr lang="en-US" sz="2900" b="0" dirty="0"/>
                  <a:t>is expected return from taking action </a:t>
                </a:r>
                <a14:m>
                  <m:oMath xmlns:m="http://schemas.openxmlformats.org/officeDocument/2006/math">
                    <m:r>
                      <a:rPr lang="en-US" sz="2900" i="1">
                        <a:latin typeface="Cambria Math" panose="02040503050406030204" pitchFamily="18" charset="0"/>
                      </a:rPr>
                      <m:t>𝑎</m:t>
                    </m:r>
                  </m:oMath>
                </a14:m>
                <a:r>
                  <a:rPr lang="en-US" sz="2900" b="0" dirty="0"/>
                  <a:t>, then follow policy </a:t>
                </a:r>
                <a14:m>
                  <m:oMath xmlns:m="http://schemas.openxmlformats.org/officeDocument/2006/math">
                    <m:r>
                      <a:rPr lang="en-US" sz="2900" b="0" i="1" smtClean="0">
                        <a:latin typeface="Cambria Math" panose="02040503050406030204" pitchFamily="18" charset="0"/>
                      </a:rPr>
                      <m:t>𝜋</m:t>
                    </m:r>
                  </m:oMath>
                </a14:m>
                <a:r>
                  <a:rPr lang="en-US" sz="2900" b="0" dirty="0"/>
                  <a:t>:</a:t>
                </a:r>
                <a:r>
                  <a:rPr lang="en-US" sz="2900" dirty="0"/>
                  <a:t>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𝑞</m:t>
                        </m:r>
                      </m:e>
                      <m:sub>
                        <m:r>
                          <a:rPr lang="en-US" sz="2900" i="1">
                            <a:latin typeface="Cambria Math" panose="02040503050406030204" pitchFamily="18" charset="0"/>
                          </a:rPr>
                          <m:t>𝜋</m:t>
                        </m:r>
                      </m:sub>
                    </m:sSub>
                    <m:d>
                      <m:dPr>
                        <m:ctrlPr>
                          <a:rPr lang="en-US" sz="2900" i="1">
                            <a:latin typeface="Cambria Math" panose="02040503050406030204" pitchFamily="18" charset="0"/>
                          </a:rPr>
                        </m:ctrlPr>
                      </m:dPr>
                      <m:e>
                        <m:r>
                          <a:rPr lang="en-US" sz="2900" i="1">
                            <a:latin typeface="Cambria Math" panose="02040503050406030204" pitchFamily="18" charset="0"/>
                          </a:rPr>
                          <m:t>𝑠</m:t>
                        </m:r>
                        <m:r>
                          <a:rPr lang="en-US" sz="2900" i="1">
                            <a:latin typeface="Cambria Math" panose="02040503050406030204" pitchFamily="18" charset="0"/>
                          </a:rPr>
                          <m:t>,</m:t>
                        </m:r>
                        <m:r>
                          <a:rPr lang="en-US" sz="2900" i="1">
                            <a:latin typeface="Cambria Math" panose="02040503050406030204" pitchFamily="18" charset="0"/>
                          </a:rPr>
                          <m:t>𝑎</m:t>
                        </m:r>
                      </m:e>
                    </m:d>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𝔼</m:t>
                        </m:r>
                      </m:e>
                      <m:sub>
                        <m:r>
                          <a:rPr lang="en-US" sz="2900" i="1">
                            <a:latin typeface="Cambria Math" panose="02040503050406030204" pitchFamily="18" charset="0"/>
                          </a:rPr>
                          <m:t>𝜋</m:t>
                        </m:r>
                      </m:sub>
                    </m:sSub>
                    <m:d>
                      <m:dPr>
                        <m:begChr m:val="["/>
                        <m:endChr m:val="]"/>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𝐺</m:t>
                            </m:r>
                          </m:e>
                          <m:sub>
                            <m:r>
                              <a:rPr lang="en-US" sz="2900" i="1">
                                <a:latin typeface="Cambria Math" panose="02040503050406030204" pitchFamily="18" charset="0"/>
                              </a:rPr>
                              <m:t>𝑡</m:t>
                            </m:r>
                          </m:sub>
                        </m:sSub>
                      </m:e>
                      <m:e>
                        <m:sSub>
                          <m:sSubPr>
                            <m:ctrlPr>
                              <a:rPr lang="en-US" sz="2900" i="1">
                                <a:latin typeface="Cambria Math" panose="02040503050406030204" pitchFamily="18" charset="0"/>
                              </a:rPr>
                            </m:ctrlPr>
                          </m:sSubPr>
                          <m:e>
                            <m:r>
                              <a:rPr lang="en-US" sz="2900" i="1">
                                <a:latin typeface="Cambria Math" panose="02040503050406030204" pitchFamily="18" charset="0"/>
                              </a:rPr>
                              <m:t>𝑆</m:t>
                            </m:r>
                          </m:e>
                          <m:sub>
                            <m:r>
                              <a:rPr lang="en-US" sz="2900" i="1">
                                <a:latin typeface="Cambria Math" panose="02040503050406030204" pitchFamily="18" charset="0"/>
                              </a:rPr>
                              <m:t>𝑡</m:t>
                            </m:r>
                          </m:sub>
                        </m:sSub>
                        <m:r>
                          <a:rPr lang="en-US" sz="2900" i="1">
                            <a:latin typeface="Cambria Math" panose="02040503050406030204" pitchFamily="18" charset="0"/>
                          </a:rPr>
                          <m:t>=</m:t>
                        </m:r>
                        <m:r>
                          <a:rPr lang="en-US" sz="2900" i="1">
                            <a:latin typeface="Cambria Math" panose="02040503050406030204" pitchFamily="18" charset="0"/>
                          </a:rPr>
                          <m:t>𝑠</m:t>
                        </m:r>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𝐴</m:t>
                            </m:r>
                          </m:e>
                          <m:sub>
                            <m:r>
                              <a:rPr lang="en-US" sz="2900" i="1">
                                <a:latin typeface="Cambria Math" panose="02040503050406030204" pitchFamily="18" charset="0"/>
                              </a:rPr>
                              <m:t>𝑡</m:t>
                            </m:r>
                          </m:sub>
                        </m:sSub>
                        <m:r>
                          <a:rPr lang="en-US" sz="2900" i="1">
                            <a:latin typeface="Cambria Math" panose="02040503050406030204" pitchFamily="18" charset="0"/>
                          </a:rPr>
                          <m:t>=</m:t>
                        </m:r>
                        <m:r>
                          <a:rPr lang="en-US" sz="2900" i="1">
                            <a:latin typeface="Cambria Math" panose="02040503050406030204" pitchFamily="18" charset="0"/>
                          </a:rPr>
                          <m:t>𝑎</m:t>
                        </m:r>
                      </m:e>
                    </m:d>
                  </m:oMath>
                </a14:m>
                <a:endParaRPr lang="en-US" dirty="0"/>
              </a:p>
              <a:p>
                <a:r>
                  <a:rPr lang="en-US" dirty="0">
                    <a:sym typeface="Symbol" pitchFamily="18" charset="2"/>
                  </a:rPr>
                  <a:t>Collect 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endParaRPr lang="en-US" dirty="0"/>
              </a:p>
            </p:txBody>
          </p:sp>
        </mc:Choice>
        <mc:Fallback>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778" t="-2833" r="-2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3"/>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a:xfrm>
            <a:off x="457200" y="-96837"/>
            <a:ext cx="8229600" cy="868362"/>
          </a:xfrm>
        </p:spPr>
        <p:txBody>
          <a:bodyPr/>
          <a:lstStyle/>
          <a:p>
            <a:r>
              <a:rPr lang="en-US" dirty="0"/>
              <a:t>MC Prediction Details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338192" y="647701"/>
                <a:ext cx="8596258" cy="2181224"/>
              </a:xfrm>
            </p:spPr>
            <p:txBody>
              <a:bodyPr>
                <a:normAutofit fontScale="55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a:t>
                </a:r>
              </a:p>
              <a:p>
                <a:pPr lvl="1"/>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first</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a:t>
                </a:r>
              </a:p>
              <a:p>
                <a:pPr lvl="1"/>
                <a:r>
                  <a:rPr lang="en-US" dirty="0">
                    <a:solidFill>
                      <a:srgbClr val="C00000"/>
                    </a:solidFill>
                  </a:rPr>
                  <a:t>Every-visit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all</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 computed </a:t>
                </a:r>
                <a:r>
                  <a:rPr lang="en-US" dirty="0">
                    <a:latin typeface="Arial" charset="0"/>
                  </a:rPr>
                  <a:t>by going backwards from last non-terminal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𝑇</m:t>
                        </m:r>
                        <m:r>
                          <a:rPr lang="en-US" i="1">
                            <a:latin typeface="Cambria Math" panose="02040503050406030204" pitchFamily="18" charset="0"/>
                          </a:rPr>
                          <m:t>−1</m:t>
                        </m:r>
                      </m:sub>
                    </m:sSub>
                  </m:oMath>
                </a14:m>
                <a:r>
                  <a:rPr lang="en-US" dirty="0"/>
                  <a:t> (show below),</a:t>
                </a:r>
              </a:p>
              <a:p>
                <a:r>
                  <a:rPr lang="en-US" dirty="0"/>
                  <a:t>For every-visit MC, instead of keeping all the sampled returns in a list, we can incrementally update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a moving average with learning rate (step size) </a:t>
                </a:r>
                <a14:m>
                  <m:oMath xmlns:m="http://schemas.openxmlformats.org/officeDocument/2006/math">
                    <m:r>
                      <a:rPr lang="en-US" i="1" smtClean="0">
                        <a:latin typeface="Cambria Math" panose="02040503050406030204" pitchFamily="18" charset="0"/>
                      </a:rPr>
                      <m:t>𝛼</m:t>
                    </m:r>
                  </m:oMath>
                </a14:m>
                <a:r>
                  <a:rPr lang="en-US" dirty="0"/>
                  <a:t> (more recent visits are given more weight):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𝛼</m:t>
                    </m:r>
                  </m:oMath>
                </a14:m>
                <a:r>
                  <a:rPr lang="en-US" dirty="0"/>
                  <a:t> can be constant, or be typically reduced gradually until convergence.</a:t>
                </a:r>
                <a:endParaRPr lang="en-SE" dirty="0"/>
              </a:p>
              <a:p>
                <a:endParaRPr lang="en-SE" dirty="0"/>
              </a:p>
            </p:txBody>
          </p:sp>
        </mc:Choice>
        <mc:Fallback>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338192" y="647701"/>
                <a:ext cx="8596258" cy="2181224"/>
              </a:xfrm>
              <a:blipFill>
                <a:blip r:embed="rId4"/>
                <a:stretch>
                  <a:fillRect l="-425" t="-39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91619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9" name="Picture 8">
            <a:extLst>
              <a:ext uri="{FF2B5EF4-FFF2-40B4-BE49-F238E27FC236}">
                <a16:creationId xmlns:a16="http://schemas.microsoft.com/office/drawing/2014/main" id="{8ACD652F-11D9-4FA3-AE3F-D9A24414C25F}"/>
              </a:ext>
            </a:extLst>
          </p:cNvPr>
          <p:cNvPicPr>
            <a:picLocks noChangeAspect="1"/>
          </p:cNvPicPr>
          <p:nvPr/>
        </p:nvPicPr>
        <p:blipFill>
          <a:blip r:embed="rId2"/>
          <a:stretch>
            <a:fillRect/>
          </a:stretch>
        </p:blipFill>
        <p:spPr>
          <a:xfrm>
            <a:off x="4670746" y="3522786"/>
            <a:ext cx="4355438" cy="2217730"/>
          </a:xfrm>
          <a:prstGeom prst="rect">
            <a:avLst/>
          </a:prstGeom>
        </p:spPr>
      </p:pic>
      <p:pic>
        <p:nvPicPr>
          <p:cNvPr id="11" name="Picture 10">
            <a:extLst>
              <a:ext uri="{FF2B5EF4-FFF2-40B4-BE49-F238E27FC236}">
                <a16:creationId xmlns:a16="http://schemas.microsoft.com/office/drawing/2014/main" id="{D7F4BEB0-5D66-4C4C-9BF4-B8E018318CD8}"/>
              </a:ext>
            </a:extLst>
          </p:cNvPr>
          <p:cNvPicPr>
            <a:picLocks noChangeAspect="1"/>
          </p:cNvPicPr>
          <p:nvPr/>
        </p:nvPicPr>
        <p:blipFill>
          <a:blip r:embed="rId3"/>
          <a:stretch>
            <a:fillRect/>
          </a:stretch>
        </p:blipFill>
        <p:spPr>
          <a:xfrm>
            <a:off x="2114550" y="2378750"/>
            <a:ext cx="5553075" cy="528458"/>
          </a:xfrm>
          <a:prstGeom prst="rect">
            <a:avLst/>
          </a:prstGeom>
        </p:spPr>
      </p:pic>
      <p:pic>
        <p:nvPicPr>
          <p:cNvPr id="7" name="Picture 6">
            <a:extLst>
              <a:ext uri="{FF2B5EF4-FFF2-40B4-BE49-F238E27FC236}">
                <a16:creationId xmlns:a16="http://schemas.microsoft.com/office/drawing/2014/main" id="{5F9F24CC-F6DE-4409-B6E3-EF3C3358E82F}"/>
              </a:ext>
            </a:extLst>
          </p:cNvPr>
          <p:cNvPicPr>
            <a:picLocks noChangeAspect="1"/>
          </p:cNvPicPr>
          <p:nvPr/>
        </p:nvPicPr>
        <p:blipFill>
          <a:blip r:embed="rId4"/>
          <a:stretch>
            <a:fillRect/>
          </a:stretch>
        </p:blipFill>
        <p:spPr>
          <a:xfrm>
            <a:off x="117816" y="3429000"/>
            <a:ext cx="4526912" cy="2191056"/>
          </a:xfrm>
          <a:prstGeom prst="rect">
            <a:avLst/>
          </a:prstGeom>
        </p:spPr>
      </p:pic>
    </p:spTree>
    <p:extLst>
      <p:ext uri="{BB962C8B-B14F-4D97-AF65-F5344CB8AC3E}">
        <p14:creationId xmlns:p14="http://schemas.microsoft.com/office/powerpoint/2010/main" val="190067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925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a:t>
            </a:r>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152400" y="1295400"/>
                <a:ext cx="5456736" cy="5562600"/>
              </a:xfrm>
            </p:spPr>
            <p:txBody>
              <a:bodyPr>
                <a:normAutofit fontScale="62500" lnSpcReduction="20000"/>
              </a:bodyPr>
              <a:lstStyle/>
              <a:p>
                <a:r>
                  <a:rPr lang="en-US" dirty="0"/>
                  <a:t>Agent initially has uniform random policy of going left or right. In each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p>
              <a:p>
                <a:pPr lvl="1"/>
                <a:r>
                  <a:rPr lang="en-US" dirty="0"/>
                  <a:t>In the fig, agent starts from state </a:t>
                </a:r>
                <a:r>
                  <a:rPr lang="en-US" b="1" dirty="0"/>
                  <a:t>S</a:t>
                </a:r>
                <a:r>
                  <a:rPr lang="en-US" dirty="0"/>
                  <a:t>, and happens to go right to hit the goal, then only policy of state </a:t>
                </a:r>
                <a:r>
                  <a:rPr lang="en-US" b="1" dirty="0"/>
                  <a:t>S</a:t>
                </a:r>
                <a:r>
                  <a:rPr lang="en-US" dirty="0"/>
                  <a:t> is changed. In general, policies of all states visited in the episode are updated.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they are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values, then their policies may not be optimal.</a:t>
                </a:r>
                <a:endParaRPr lang="en-SE" dirty="0"/>
              </a:p>
            </p:txBody>
          </p:sp>
        </mc:Choice>
        <mc:Fallback xmlns="">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152400" y="1295400"/>
                <a:ext cx="5456736" cy="5562600"/>
              </a:xfrm>
              <a:blipFill>
                <a:blip r:embed="rId3"/>
                <a:stretch>
                  <a:fillRect l="-1006" t="-1645" r="-16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
        <p:nvSpPr>
          <p:cNvPr id="8" name="TextBox 7">
            <a:extLst>
              <a:ext uri="{FF2B5EF4-FFF2-40B4-BE49-F238E27FC236}">
                <a16:creationId xmlns:a16="http://schemas.microsoft.com/office/drawing/2014/main" id="{FCDFEE15-D8E0-404C-9194-3D75A6603EB5}"/>
              </a:ext>
            </a:extLst>
          </p:cNvPr>
          <p:cNvSpPr txBox="1"/>
          <p:nvPr/>
        </p:nvSpPr>
        <p:spPr>
          <a:xfrm>
            <a:off x="7772400" y="2139896"/>
            <a:ext cx="356188" cy="400110"/>
          </a:xfrm>
          <a:prstGeom prst="rect">
            <a:avLst/>
          </a:prstGeom>
          <a:noFill/>
        </p:spPr>
        <p:txBody>
          <a:bodyPr wrap="none" rtlCol="0">
            <a:spAutoFit/>
          </a:bodyPr>
          <a:lstStyle/>
          <a:p>
            <a:r>
              <a:rPr lang="en-US" sz="2000" b="1" dirty="0"/>
              <a:t>S</a:t>
            </a:r>
            <a:endParaRPr lang="en-SE" sz="2000" b="1" dirty="0"/>
          </a:p>
        </p:txBody>
      </p:sp>
    </p:spTree>
    <p:extLst>
      <p:ext uri="{BB962C8B-B14F-4D97-AF65-F5344CB8AC3E}">
        <p14:creationId xmlns:p14="http://schemas.microsoft.com/office/powerpoint/2010/main" val="2766985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endParaRPr lang="en-US" dirty="0"/>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endParaRPr lang="en-US" dirty="0">
                  <a:solidFill>
                    <a:schemeClr val="tx1"/>
                  </a:solidFill>
                </a:endParaRP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spTree>
    <p:extLst>
      <p:ext uri="{BB962C8B-B14F-4D97-AF65-F5344CB8AC3E}">
        <p14:creationId xmlns:p14="http://schemas.microsoft.com/office/powerpoint/2010/main" val="1596639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lnSpcReduction="1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704" t="-230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CD7D-C080-4E94-B949-CEFDE84FC3CA}"/>
              </a:ext>
            </a:extLst>
          </p:cNvPr>
          <p:cNvSpPr>
            <a:spLocks noGrp="1"/>
          </p:cNvSpPr>
          <p:nvPr>
            <p:ph type="title"/>
          </p:nvPr>
        </p:nvSpPr>
        <p:spPr/>
        <p:txBody>
          <a:bodyPr/>
          <a:lstStyle/>
          <a:p>
            <a:r>
              <a:rPr lang="en-US" dirty="0"/>
              <a:t>Value-based RL</a:t>
            </a:r>
            <a:endParaRPr lang="en-SE" dirty="0"/>
          </a:p>
        </p:txBody>
      </p:sp>
      <p:sp>
        <p:nvSpPr>
          <p:cNvPr id="3" name="Content Placeholder 2">
            <a:extLst>
              <a:ext uri="{FF2B5EF4-FFF2-40B4-BE49-F238E27FC236}">
                <a16:creationId xmlns:a16="http://schemas.microsoft.com/office/drawing/2014/main" id="{E6A13D25-280F-44AC-9C34-63D7C1AC0298}"/>
              </a:ext>
            </a:extLst>
          </p:cNvPr>
          <p:cNvSpPr>
            <a:spLocks noGrp="1"/>
          </p:cNvSpPr>
          <p:nvPr>
            <p:ph idx="1"/>
          </p:nvPr>
        </p:nvSpPr>
        <p:spPr>
          <a:xfrm>
            <a:off x="457200" y="1295400"/>
            <a:ext cx="8229600" cy="152400"/>
          </a:xfrm>
        </p:spPr>
        <p:txBody>
          <a:bodyPr/>
          <a:lstStyle/>
          <a:p>
            <a:endParaRPr lang="en-SE" dirty="0"/>
          </a:p>
        </p:txBody>
      </p:sp>
      <p:sp>
        <p:nvSpPr>
          <p:cNvPr id="4" name="Slide Number Placeholder 3">
            <a:extLst>
              <a:ext uri="{FF2B5EF4-FFF2-40B4-BE49-F238E27FC236}">
                <a16:creationId xmlns:a16="http://schemas.microsoft.com/office/drawing/2014/main" id="{EBAFB0CD-3AF4-4A95-868C-B9D18DD0F4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31" name="Group 30">
            <a:extLst>
              <a:ext uri="{FF2B5EF4-FFF2-40B4-BE49-F238E27FC236}">
                <a16:creationId xmlns:a16="http://schemas.microsoft.com/office/drawing/2014/main" id="{469B368A-03BE-4C9F-95D5-82079C7125CA}"/>
              </a:ext>
            </a:extLst>
          </p:cNvPr>
          <p:cNvGrpSpPr/>
          <p:nvPr/>
        </p:nvGrpSpPr>
        <p:grpSpPr>
          <a:xfrm>
            <a:off x="1433846" y="2311464"/>
            <a:ext cx="1794102" cy="2586800"/>
            <a:chOff x="669059" y="1766861"/>
            <a:chExt cx="1794102" cy="2586800"/>
          </a:xfrm>
        </p:grpSpPr>
        <p:sp>
          <p:nvSpPr>
            <p:cNvPr id="32" name="Rectangle: Rounded Corners 31">
              <a:extLst>
                <a:ext uri="{FF2B5EF4-FFF2-40B4-BE49-F238E27FC236}">
                  <a16:creationId xmlns:a16="http://schemas.microsoft.com/office/drawing/2014/main" id="{97A248C7-F2AB-43D9-A4EA-F16EF175340E}"/>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12618B95-E929-4A56-AE7A-0D58E3233998}"/>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C13532B-7768-441F-86E4-F37F10237A1C}"/>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34" name="TextBox 33">
                  <a:extLst>
                    <a:ext uri="{FF2B5EF4-FFF2-40B4-BE49-F238E27FC236}">
                      <a16:creationId xmlns:a16="http://schemas.microsoft.com/office/drawing/2014/main" id="{DC13532B-7768-441F-86E4-F37F10237A1C}"/>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2"/>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A62A8C-DFB1-441E-8E3B-8EB0518B51D1}"/>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35" name="TextBox 34">
                  <a:extLst>
                    <a:ext uri="{FF2B5EF4-FFF2-40B4-BE49-F238E27FC236}">
                      <a16:creationId xmlns:a16="http://schemas.microsoft.com/office/drawing/2014/main" id="{DCA62A8C-DFB1-441E-8E3B-8EB0518B51D1}"/>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3"/>
                  <a:stretch>
                    <a:fillRect l="-4878" t="-8197" b="-24590"/>
                  </a:stretch>
                </a:blipFill>
              </p:spPr>
              <p:txBody>
                <a:bodyPr/>
                <a:lstStyle/>
                <a:p>
                  <a:r>
                    <a:rPr lang="en-SE">
                      <a:noFill/>
                    </a:rPr>
                    <a:t> </a:t>
                  </a:r>
                </a:p>
              </p:txBody>
            </p:sp>
          </mc:Fallback>
        </mc:AlternateContent>
        <p:cxnSp>
          <p:nvCxnSpPr>
            <p:cNvPr id="36" name="Straight Arrow Connector 35">
              <a:extLst>
                <a:ext uri="{FF2B5EF4-FFF2-40B4-BE49-F238E27FC236}">
                  <a16:creationId xmlns:a16="http://schemas.microsoft.com/office/drawing/2014/main" id="{E0F35B79-1FD5-4E51-82BE-09D8B3F1581C}"/>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A3839EB-CF4F-464C-AF1C-05CC8D165D2C}"/>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37" name="TextBox 36">
                  <a:extLst>
                    <a:ext uri="{FF2B5EF4-FFF2-40B4-BE49-F238E27FC236}">
                      <a16:creationId xmlns:a16="http://schemas.microsoft.com/office/drawing/2014/main" id="{8A3839EB-CF4F-464C-AF1C-05CC8D165D2C}"/>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4"/>
                  <a:stretch>
                    <a:fillRect l="-6000" t="-4673" b="-13084"/>
                  </a:stretch>
                </a:blipFill>
              </p:spPr>
              <p:txBody>
                <a:bodyPr/>
                <a:lstStyle/>
                <a:p>
                  <a:r>
                    <a:rPr lang="en-SE">
                      <a:noFill/>
                    </a:rPr>
                    <a:t> </a:t>
                  </a:r>
                </a:p>
              </p:txBody>
            </p:sp>
          </mc:Fallback>
        </mc:AlternateContent>
        <p:cxnSp>
          <p:nvCxnSpPr>
            <p:cNvPr id="38" name="Straight Arrow Connector 37">
              <a:extLst>
                <a:ext uri="{FF2B5EF4-FFF2-40B4-BE49-F238E27FC236}">
                  <a16:creationId xmlns:a16="http://schemas.microsoft.com/office/drawing/2014/main" id="{30C90B34-83F5-40B6-B677-C642D4FF1BB9}"/>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80B5C2-AB3D-4FB4-AF4F-4186DBE3E570}"/>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39" name="TextBox 38">
                  <a:extLst>
                    <a:ext uri="{FF2B5EF4-FFF2-40B4-BE49-F238E27FC236}">
                      <a16:creationId xmlns:a16="http://schemas.microsoft.com/office/drawing/2014/main" id="{2A80B5C2-AB3D-4FB4-AF4F-4186DBE3E570}"/>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5"/>
                  <a:stretch>
                    <a:fillRect l="-4545"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52A3F0F0-2A5B-460E-84C7-1EC4E4F4CD9A}"/>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AB90AEE2-9C34-487A-A508-E00F4E7581E5}"/>
              </a:ext>
            </a:extLst>
          </p:cNvPr>
          <p:cNvGrpSpPr/>
          <p:nvPr/>
        </p:nvGrpSpPr>
        <p:grpSpPr>
          <a:xfrm>
            <a:off x="3784281" y="2311464"/>
            <a:ext cx="1755387" cy="2028605"/>
            <a:chOff x="2971800" y="1766861"/>
            <a:chExt cx="1755387" cy="2028605"/>
          </a:xfrm>
        </p:grpSpPr>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0E58C94F-61DD-4787-86C7-FE02C7B4C679}"/>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42" name="Rectangle: Rounded Corners 41">
                  <a:extLst>
                    <a:ext uri="{FF2B5EF4-FFF2-40B4-BE49-F238E27FC236}">
                      <a16:creationId xmlns:a16="http://schemas.microsoft.com/office/drawing/2014/main" id="{0E58C94F-61DD-4787-86C7-FE02C7B4C679}"/>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6"/>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43" name="Straight Arrow Connector 42">
              <a:extLst>
                <a:ext uri="{FF2B5EF4-FFF2-40B4-BE49-F238E27FC236}">
                  <a16:creationId xmlns:a16="http://schemas.microsoft.com/office/drawing/2014/main" id="{5F6F60D0-01C0-4CD0-9BA4-43445F6A92B2}"/>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AFB8B38-DAFA-4964-90FE-902039883A20}"/>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44" name="TextBox 43">
                  <a:extLst>
                    <a:ext uri="{FF2B5EF4-FFF2-40B4-BE49-F238E27FC236}">
                      <a16:creationId xmlns:a16="http://schemas.microsoft.com/office/drawing/2014/main" id="{4AFB8B38-DAFA-4964-90FE-902039883A20}"/>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7"/>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7C178F-5196-4B37-9291-22484A98FCCF}"/>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45" name="TextBox 44">
                  <a:extLst>
                    <a:ext uri="{FF2B5EF4-FFF2-40B4-BE49-F238E27FC236}">
                      <a16:creationId xmlns:a16="http://schemas.microsoft.com/office/drawing/2014/main" id="{FB7C178F-5196-4B37-9291-22484A98FCCF}"/>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8"/>
                  <a:stretch>
                    <a:fillRect l="-5488" t="-8197" b="-24590"/>
                  </a:stretch>
                </a:blipFill>
              </p:spPr>
              <p:txBody>
                <a:bodyPr/>
                <a:lstStyle/>
                <a:p>
                  <a:r>
                    <a:rPr lang="en-SE">
                      <a:noFill/>
                    </a:rPr>
                    <a:t> </a:t>
                  </a:r>
                </a:p>
              </p:txBody>
            </p:sp>
          </mc:Fallback>
        </mc:AlternateContent>
        <p:cxnSp>
          <p:nvCxnSpPr>
            <p:cNvPr id="46" name="Straight Arrow Connector 45">
              <a:extLst>
                <a:ext uri="{FF2B5EF4-FFF2-40B4-BE49-F238E27FC236}">
                  <a16:creationId xmlns:a16="http://schemas.microsoft.com/office/drawing/2014/main" id="{AB2007EA-4A71-4B45-81AC-95F37D837A6A}"/>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B8BEE9D-8BAF-4CD4-B1B0-BD49D668253B}"/>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7CEFCE6A-1819-4F2E-A4CC-73058D917DC6}"/>
              </a:ext>
            </a:extLst>
          </p:cNvPr>
          <p:cNvGrpSpPr/>
          <p:nvPr/>
        </p:nvGrpSpPr>
        <p:grpSpPr>
          <a:xfrm>
            <a:off x="6096000" y="2311464"/>
            <a:ext cx="1794809" cy="2306154"/>
            <a:chOff x="5331213" y="1774882"/>
            <a:chExt cx="1794809" cy="2306154"/>
          </a:xfrm>
        </p:grpSpPr>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E30D1A05-9234-413D-B2D4-75322440D7C2}"/>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49" name="Rectangle: Rounded Corners 48">
                  <a:extLst>
                    <a:ext uri="{FF2B5EF4-FFF2-40B4-BE49-F238E27FC236}">
                      <a16:creationId xmlns:a16="http://schemas.microsoft.com/office/drawing/2014/main" id="{E30D1A05-9234-413D-B2D4-75322440D7C2}"/>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9"/>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50" name="Straight Arrow Connector 49">
              <a:extLst>
                <a:ext uri="{FF2B5EF4-FFF2-40B4-BE49-F238E27FC236}">
                  <a16:creationId xmlns:a16="http://schemas.microsoft.com/office/drawing/2014/main" id="{1963840F-503C-4897-8B2C-2FD41BFB7813}"/>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142115D-9CB3-43B2-BD3E-17F53AE7F89A}"/>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51" name="TextBox 50">
                  <a:extLst>
                    <a:ext uri="{FF2B5EF4-FFF2-40B4-BE49-F238E27FC236}">
                      <a16:creationId xmlns:a16="http://schemas.microsoft.com/office/drawing/2014/main" id="{F142115D-9CB3-43B2-BD3E-17F53AE7F89A}"/>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0"/>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15A6DE1-7EC1-4FA5-ADCC-27A2EB1D071C}"/>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52" name="TextBox 51">
                  <a:extLst>
                    <a:ext uri="{FF2B5EF4-FFF2-40B4-BE49-F238E27FC236}">
                      <a16:creationId xmlns:a16="http://schemas.microsoft.com/office/drawing/2014/main" id="{015A6DE1-7EC1-4FA5-ADCC-27A2EB1D071C}"/>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1"/>
                  <a:stretch>
                    <a:fillRect l="-4878" t="-8197" b="-24590"/>
                  </a:stretch>
                </a:blipFill>
              </p:spPr>
              <p:txBody>
                <a:bodyPr/>
                <a:lstStyle/>
                <a:p>
                  <a:r>
                    <a:rPr lang="en-SE">
                      <a:noFill/>
                    </a:rPr>
                    <a:t> </a:t>
                  </a:r>
                </a:p>
              </p:txBody>
            </p:sp>
          </mc:Fallback>
        </mc:AlternateContent>
        <p:cxnSp>
          <p:nvCxnSpPr>
            <p:cNvPr id="53" name="Straight Arrow Connector 52">
              <a:extLst>
                <a:ext uri="{FF2B5EF4-FFF2-40B4-BE49-F238E27FC236}">
                  <a16:creationId xmlns:a16="http://schemas.microsoft.com/office/drawing/2014/main" id="{0ECD256F-3629-43F0-807B-61FD2FB4AE7F}"/>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4DF32D5-95CA-4E49-BB87-381345F76B5E}"/>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54" name="TextBox 53">
                  <a:extLst>
                    <a:ext uri="{FF2B5EF4-FFF2-40B4-BE49-F238E27FC236}">
                      <a16:creationId xmlns:a16="http://schemas.microsoft.com/office/drawing/2014/main" id="{E4DF32D5-95CA-4E49-BB87-381345F76B5E}"/>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2"/>
                  <a:stretch>
                    <a:fillRect l="-2797" t="-10000" r="-350" b="-26667"/>
                  </a:stretch>
                </a:blipFill>
              </p:spPr>
              <p:txBody>
                <a:bodyPr/>
                <a:lstStyle/>
                <a:p>
                  <a:r>
                    <a:rPr lang="en-SE">
                      <a:noFill/>
                    </a:rPr>
                    <a:t> </a:t>
                  </a:r>
                </a:p>
              </p:txBody>
            </p:sp>
          </mc:Fallback>
        </mc:AlternateContent>
        <p:cxnSp>
          <p:nvCxnSpPr>
            <p:cNvPr id="55" name="Straight Arrow Connector 54">
              <a:extLst>
                <a:ext uri="{FF2B5EF4-FFF2-40B4-BE49-F238E27FC236}">
                  <a16:creationId xmlns:a16="http://schemas.microsoft.com/office/drawing/2014/main" id="{DCBD18F9-FA35-4DDB-99A2-13F34905E70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56" name="Table 63">
            <a:extLst>
              <a:ext uri="{FF2B5EF4-FFF2-40B4-BE49-F238E27FC236}">
                <a16:creationId xmlns:a16="http://schemas.microsoft.com/office/drawing/2014/main" id="{AE5A0D84-1373-4AB2-AD15-7D1C73B46938}"/>
              </a:ext>
            </a:extLst>
          </p:cNvPr>
          <p:cNvGraphicFramePr>
            <a:graphicFrameLocks/>
          </p:cNvGraphicFramePr>
          <p:nvPr>
            <p:extLst>
              <p:ext uri="{D42A27DB-BD31-4B8C-83A1-F6EECF244321}">
                <p14:modId xmlns:p14="http://schemas.microsoft.com/office/powerpoint/2010/main" val="3701048818"/>
              </p:ext>
            </p:extLst>
          </p:nvPr>
        </p:nvGraphicFramePr>
        <p:xfrm>
          <a:off x="1541307" y="4990732"/>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16DCF83-579B-4902-903D-C4D033E3C067}"/>
                  </a:ext>
                </a:extLst>
              </p:cNvPr>
              <p:cNvSpPr txBox="1"/>
              <p:nvPr/>
            </p:nvSpPr>
            <p:spPr>
              <a:xfrm>
                <a:off x="3503806" y="4334241"/>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57" name="TextBox 56">
                <a:extLst>
                  <a:ext uri="{FF2B5EF4-FFF2-40B4-BE49-F238E27FC236}">
                    <a16:creationId xmlns:a16="http://schemas.microsoft.com/office/drawing/2014/main" id="{D16DCF83-579B-4902-903D-C4D033E3C067}"/>
                  </a:ext>
                </a:extLst>
              </p:cNvPr>
              <p:cNvSpPr txBox="1">
                <a:spLocks noRot="1" noChangeAspect="1" noMove="1" noResize="1" noEditPoints="1" noAdjustHandles="1" noChangeArrowheads="1" noChangeShapeType="1" noTextEdit="1"/>
              </p:cNvSpPr>
              <p:nvPr/>
            </p:nvSpPr>
            <p:spPr>
              <a:xfrm>
                <a:off x="3503806" y="4334241"/>
                <a:ext cx="2259658" cy="646331"/>
              </a:xfrm>
              <a:prstGeom prst="rect">
                <a:avLst/>
              </a:prstGeom>
              <a:blipFill>
                <a:blip r:embed="rId13"/>
                <a:stretch>
                  <a:fillRect t="-5660" b="-7547"/>
                </a:stretch>
              </a:blipFill>
            </p:spPr>
            <p:txBody>
              <a:bodyPr/>
              <a:lstStyle/>
              <a:p>
                <a:r>
                  <a:rPr lang="en-SE">
                    <a:noFill/>
                  </a:rPr>
                  <a:t> </a:t>
                </a:r>
              </a:p>
            </p:txBody>
          </p:sp>
        </mc:Fallback>
      </mc:AlternateContent>
      <p:sp>
        <p:nvSpPr>
          <p:cNvPr id="58" name="Rectangle 57">
            <a:extLst>
              <a:ext uri="{FF2B5EF4-FFF2-40B4-BE49-F238E27FC236}">
                <a16:creationId xmlns:a16="http://schemas.microsoft.com/office/drawing/2014/main" id="{CE1FA8D7-D4C6-42BF-95B8-4E600DB9F94D}"/>
              </a:ext>
            </a:extLst>
          </p:cNvPr>
          <p:cNvSpPr/>
          <p:nvPr/>
        </p:nvSpPr>
        <p:spPr bwMode="auto">
          <a:xfrm>
            <a:off x="3505200" y="2209800"/>
            <a:ext cx="2286000" cy="32766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698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i="1">
                        <a:latin typeface="Cambria Math" panose="02040503050406030204" pitchFamily="18" charset="0"/>
                      </a:rPr>
                      <m:t>𝑆</m:t>
                    </m:r>
                  </m:oMath>
                </a14:m>
                <a:r>
                  <a:rPr lang="en-US" dirty="0"/>
                  <a:t> from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3280372"/>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a:t>
                </a:r>
                <a:r>
                  <a:rPr lang="en-US" dirty="0">
                    <a:solidFill>
                      <a:srgbClr val="FF0000"/>
                    </a:solidFill>
                  </a:rPr>
                  <a:t>known MDP</a:t>
                </a:r>
                <a:r>
                  <a:rPr lang="en-US" dirty="0"/>
                  <a:t>, they can be computed by Policy Evaluation w. the set of Bellman Exp </a:t>
                </a:r>
                <a:r>
                  <a:rPr lang="en-US" dirty="0" err="1"/>
                  <a:t>Equations,w</a:t>
                </a:r>
                <a:r>
                  <a:rPr lang="en-US" dirty="0"/>
                  <a:t>. solution shown in the figure:</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Next, for </a:t>
                </a:r>
                <a:r>
                  <a:rPr lang="en-US" dirty="0">
                    <a:solidFill>
                      <a:srgbClr val="FF0000"/>
                    </a:solidFill>
                  </a:rPr>
                  <a:t>unknown MDP</a:t>
                </a:r>
                <a:r>
                  <a:rPr lang="en-US" dirty="0"/>
                  <a:t>, we use TD or MC to learn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Initialize all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0.5</m:t>
                    </m:r>
                    <m:r>
                      <a:rPr lang="en-US" b="0" i="0"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3280372"/>
              </a:xfrm>
              <a:blipFill>
                <a:blip r:embed="rId3"/>
                <a:stretch>
                  <a:fillRect l="-214" t="-16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1087987" y="4156987"/>
            <a:ext cx="6968025" cy="2617523"/>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a:xfrm>
                <a:off x="457200" y="0"/>
                <a:ext cx="8229600" cy="868362"/>
              </a:xfrm>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xfrm>
                <a:off x="457200"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152399" y="642219"/>
                <a:ext cx="8710943" cy="2424831"/>
              </a:xfrm>
            </p:spPr>
            <p:txBody>
              <a:bodyPr>
                <a:normAutofit fontScale="55000" lnSpcReduction="20000"/>
              </a:bodyPr>
              <a:lstStyle/>
              <a:p>
                <a:r>
                  <a:rPr lang="en-US" sz="2800" b="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 (every-visit. when used as subscript, </a:t>
                </a:r>
                <a14:m>
                  <m:oMath xmlns:m="http://schemas.openxmlformats.org/officeDocument/2006/math">
                    <m:r>
                      <a:rPr lang="en-US" sz="2800" b="0" i="1" smtClean="0">
                        <a:latin typeface="Cambria Math" panose="02040503050406030204" pitchFamily="18" charset="0"/>
                      </a:rPr>
                      <m:t>𝑇</m:t>
                    </m:r>
                  </m:oMath>
                </a14:m>
                <a:r>
                  <a:rPr lang="en-US" sz="2800" dirty="0"/>
                  <a:t> denotes the time instant of reaching the terminal state)</a:t>
                </a:r>
              </a:p>
              <a:p>
                <a:pPr lvl="1"/>
                <a14:m>
                  <m:oMath xmlns:m="http://schemas.openxmlformats.org/officeDocument/2006/math">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=1,</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i="1">
                        <a:latin typeface="Cambria Math" panose="02040503050406030204" pitchFamily="18" charset="0"/>
                      </a:rPr>
                      <m:t>=</m:t>
                    </m:r>
                    <m:r>
                      <a:rPr lang="en-US" sz="2400" b="0" i="1" smtClean="0">
                        <a:latin typeface="Cambria Math" panose="02040503050406030204" pitchFamily="18" charset="0"/>
                      </a:rPr>
                      <m:t>0+1⋅</m:t>
                    </m:r>
                    <m:r>
                      <a:rPr lang="en-US" sz="2400" i="1">
                        <a:latin typeface="Cambria Math" panose="02040503050406030204" pitchFamily="18" charset="0"/>
                      </a:rPr>
                      <m:t>1</m:t>
                    </m:r>
                    <m:r>
                      <a:rPr lang="en-US" sz="2400" b="0" i="1" smtClean="0">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=0+1⋅1=1</m:t>
                    </m:r>
                  </m:oMath>
                </a14:m>
                <a:endParaRPr lang="en-US" sz="2400" b="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endParaRPr lang="en-US" sz="2400" i="1" dirty="0">
                  <a:latin typeface="Cambria Math" panose="02040503050406030204" pitchFamily="18" charset="0"/>
                </a:endParaRPr>
              </a:p>
              <a:p>
                <a:pPr lvl="1"/>
                <a:endParaRPr lang="en-US" sz="24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152399" y="642219"/>
                <a:ext cx="8710943" cy="2424831"/>
              </a:xfrm>
              <a:blipFill>
                <a:blip r:embed="rId4"/>
                <a:stretch>
                  <a:fillRect l="-210"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grpSp>
        <p:nvGrpSpPr>
          <p:cNvPr id="6" name="Group 5">
            <a:extLst>
              <a:ext uri="{FF2B5EF4-FFF2-40B4-BE49-F238E27FC236}">
                <a16:creationId xmlns:a16="http://schemas.microsoft.com/office/drawing/2014/main" id="{D65B725E-4AAC-429F-B715-1573192DC720}"/>
              </a:ext>
            </a:extLst>
          </p:cNvPr>
          <p:cNvGrpSpPr/>
          <p:nvPr/>
        </p:nvGrpSpPr>
        <p:grpSpPr>
          <a:xfrm>
            <a:off x="1506876" y="2967197"/>
            <a:ext cx="6456024" cy="3624433"/>
            <a:chOff x="1506876" y="3332969"/>
            <a:chExt cx="6130247" cy="3441541"/>
          </a:xfrm>
        </p:grpSpPr>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506876" y="3332969"/>
              <a:ext cx="6130247" cy="3441541"/>
            </a:xfrm>
            <a:prstGeom prst="rect">
              <a:avLst/>
            </a:prstGeom>
          </p:spPr>
        </p:pic>
        <p:sp>
          <p:nvSpPr>
            <p:cNvPr id="17" name="TextBox 16">
              <a:extLst>
                <a:ext uri="{FF2B5EF4-FFF2-40B4-BE49-F238E27FC236}">
                  <a16:creationId xmlns:a16="http://schemas.microsoft.com/office/drawing/2014/main" id="{2A8B8C64-2F0D-4EB8-B335-54D46E0DB880}"/>
                </a:ext>
              </a:extLst>
            </p:cNvPr>
            <p:cNvSpPr txBox="1"/>
            <p:nvPr/>
          </p:nvSpPr>
          <p:spPr>
            <a:xfrm>
              <a:off x="3568754" y="5569113"/>
              <a:ext cx="540084" cy="276999"/>
            </a:xfrm>
            <a:prstGeom prst="rect">
              <a:avLst/>
            </a:prstGeom>
            <a:noFill/>
          </p:spPr>
          <p:txBody>
            <a:bodyPr wrap="none" rtlCol="0">
              <a:spAutoFit/>
            </a:bodyPr>
            <a:lstStyle/>
            <a:p>
              <a:r>
                <a:rPr lang="en-US" baseline="-25000" dirty="0"/>
                <a:t>t=T-3</a:t>
              </a:r>
              <a:endParaRPr lang="en-SE" baseline="-25000" dirty="0"/>
            </a:p>
          </p:txBody>
        </p:sp>
        <p:sp>
          <p:nvSpPr>
            <p:cNvPr id="18" name="TextBox 17">
              <a:extLst>
                <a:ext uri="{FF2B5EF4-FFF2-40B4-BE49-F238E27FC236}">
                  <a16:creationId xmlns:a16="http://schemas.microsoft.com/office/drawing/2014/main" id="{083CBE85-19D8-46AC-BEFB-2320459F615A}"/>
                </a:ext>
              </a:extLst>
            </p:cNvPr>
            <p:cNvSpPr txBox="1"/>
            <p:nvPr/>
          </p:nvSpPr>
          <p:spPr>
            <a:xfrm>
              <a:off x="4348463" y="5569113"/>
              <a:ext cx="540084" cy="276999"/>
            </a:xfrm>
            <a:prstGeom prst="rect">
              <a:avLst/>
            </a:prstGeom>
            <a:noFill/>
          </p:spPr>
          <p:txBody>
            <a:bodyPr wrap="none" rtlCol="0">
              <a:spAutoFit/>
            </a:bodyPr>
            <a:lstStyle/>
            <a:p>
              <a:r>
                <a:rPr lang="en-US" baseline="-25000" dirty="0"/>
                <a:t>t=T-2</a:t>
              </a:r>
              <a:endParaRPr lang="en-SE" baseline="-25000" dirty="0"/>
            </a:p>
          </p:txBody>
        </p:sp>
        <p:sp>
          <p:nvSpPr>
            <p:cNvPr id="19" name="TextBox 18">
              <a:extLst>
                <a:ext uri="{FF2B5EF4-FFF2-40B4-BE49-F238E27FC236}">
                  <a16:creationId xmlns:a16="http://schemas.microsoft.com/office/drawing/2014/main" id="{37AC046A-7C24-4482-AA4D-A2C752B00B44}"/>
                </a:ext>
              </a:extLst>
            </p:cNvPr>
            <p:cNvSpPr txBox="1"/>
            <p:nvPr/>
          </p:nvSpPr>
          <p:spPr>
            <a:xfrm>
              <a:off x="5085293" y="5569113"/>
              <a:ext cx="540084" cy="276999"/>
            </a:xfrm>
            <a:prstGeom prst="rect">
              <a:avLst/>
            </a:prstGeom>
            <a:noFill/>
          </p:spPr>
          <p:txBody>
            <a:bodyPr wrap="none" rtlCol="0">
              <a:spAutoFit/>
            </a:bodyPr>
            <a:lstStyle/>
            <a:p>
              <a:r>
                <a:rPr lang="en-US" baseline="-25000" dirty="0"/>
                <a:t>t=T-1</a:t>
              </a:r>
              <a:endParaRPr lang="en-SE" baseline="-25000" dirty="0"/>
            </a:p>
          </p:txBody>
        </p:sp>
        <p:sp>
          <p:nvSpPr>
            <p:cNvPr id="20" name="TextBox 19">
              <a:extLst>
                <a:ext uri="{FF2B5EF4-FFF2-40B4-BE49-F238E27FC236}">
                  <a16:creationId xmlns:a16="http://schemas.microsoft.com/office/drawing/2014/main" id="{AE695746-7813-4B05-A9CF-439EB26A629A}"/>
                </a:ext>
              </a:extLst>
            </p:cNvPr>
            <p:cNvSpPr txBox="1"/>
            <p:nvPr/>
          </p:nvSpPr>
          <p:spPr>
            <a:xfrm>
              <a:off x="5853695" y="5388740"/>
              <a:ext cx="412292" cy="276999"/>
            </a:xfrm>
            <a:prstGeom prst="rect">
              <a:avLst/>
            </a:prstGeom>
            <a:noFill/>
          </p:spPr>
          <p:txBody>
            <a:bodyPr wrap="none" rtlCol="0">
              <a:spAutoFit/>
            </a:bodyPr>
            <a:lstStyle/>
            <a:p>
              <a:r>
                <a:rPr lang="en-US" baseline="-25000" dirty="0"/>
                <a:t>t=T</a:t>
              </a:r>
              <a:endParaRPr lang="en-SE" baseline="-25000" dirty="0"/>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9A321F-1589-4C89-94E0-6489177609AF}"/>
                  </a:ext>
                </a:extLst>
              </p:cNvPr>
              <p:cNvSpPr txBox="1"/>
              <p:nvPr/>
            </p:nvSpPr>
            <p:spPr>
              <a:xfrm>
                <a:off x="3649752" y="4836563"/>
                <a:ext cx="3798696" cy="3693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7" name="TextBox 26">
                <a:extLst>
                  <a:ext uri="{FF2B5EF4-FFF2-40B4-BE49-F238E27FC236}">
                    <a16:creationId xmlns:a16="http://schemas.microsoft.com/office/drawing/2014/main" id="{A19A321F-1589-4C89-94E0-6489177609AF}"/>
                  </a:ext>
                </a:extLst>
              </p:cNvPr>
              <p:cNvSpPr txBox="1">
                <a:spLocks noRot="1" noChangeAspect="1" noMove="1" noResize="1" noEditPoints="1" noAdjustHandles="1" noChangeArrowheads="1" noChangeShapeType="1" noTextEdit="1"/>
              </p:cNvSpPr>
              <p:nvPr/>
            </p:nvSpPr>
            <p:spPr>
              <a:xfrm>
                <a:off x="3649752" y="4836563"/>
                <a:ext cx="379869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389000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4DBC-507E-49B7-AC0B-C97C52CA3881}"/>
              </a:ext>
            </a:extLst>
          </p:cNvPr>
          <p:cNvSpPr>
            <a:spLocks noGrp="1"/>
          </p:cNvSpPr>
          <p:nvPr>
            <p:ph type="title"/>
          </p:nvPr>
        </p:nvSpPr>
        <p:spPr/>
        <p:txBody>
          <a:bodyPr/>
          <a:lstStyle/>
          <a:p>
            <a:r>
              <a:rPr lang="en-US" dirty="0"/>
              <a:t>Quiz on TD vs. MC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4BB73F-D4C3-45E6-BC6D-36F8AAF3EC9B}"/>
                  </a:ext>
                </a:extLst>
              </p:cNvPr>
              <p:cNvSpPr>
                <a:spLocks noGrp="1"/>
              </p:cNvSpPr>
              <p:nvPr>
                <p:ph idx="1"/>
              </p:nvPr>
            </p:nvSpPr>
            <p:spPr/>
            <p:txBody>
              <a:bodyPr>
                <a:normAutofit fontScale="77500" lnSpcReduction="20000"/>
              </a:bodyPr>
              <a:lstStyle/>
              <a:p>
                <a:r>
                  <a:rPr lang="en-US" sz="2800" b="0" dirty="0"/>
                  <a:t>Q: Is the following a more efficient TD update sequence with backward, in-place updates?</a:t>
                </a: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0.75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7</m:t>
                        </m:r>
                        <m:r>
                          <a:rPr lang="en-US" sz="2400" i="1">
                            <a:solidFill>
                              <a:srgbClr val="C00000"/>
                            </a:solidFill>
                            <a:latin typeface="Cambria Math" panose="02040503050406030204" pitchFamily="18" charset="0"/>
                          </a:rPr>
                          <m:t>5</m:t>
                        </m:r>
                        <m:r>
                          <a:rPr lang="en-US" sz="2400" i="1">
                            <a:latin typeface="Cambria Math" panose="02040503050406030204" pitchFamily="18" charset="0"/>
                          </a:rPr>
                          <m:t>−.5</m:t>
                        </m:r>
                      </m:e>
                    </m:d>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625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b="0" i="1" smtClean="0">
                            <a:solidFill>
                              <a:srgbClr val="C00000"/>
                            </a:solidFill>
                            <a:latin typeface="Cambria Math" panose="02040503050406030204" pitchFamily="18" charset="0"/>
                          </a:rPr>
                          <m:t>.625</m:t>
                        </m:r>
                        <m:r>
                          <a:rPr lang="en-US" sz="2400" i="1">
                            <a:latin typeface="Cambria Math" panose="02040503050406030204" pitchFamily="18" charset="0"/>
                          </a:rPr>
                          <m:t>−.5</m:t>
                        </m:r>
                      </m:e>
                    </m:d>
                    <m:r>
                      <a:rPr lang="en-US" sz="2400" i="1">
                        <a:latin typeface="Cambria Math" panose="02040503050406030204" pitchFamily="18" charset="0"/>
                      </a:rPr>
                      <m:t>=0.5</m:t>
                    </m:r>
                    <m:r>
                      <a:rPr lang="en-US" sz="2400" b="0" i="1" smtClean="0">
                        <a:latin typeface="Cambria Math" panose="02040503050406030204" pitchFamily="18" charset="0"/>
                      </a:rPr>
                      <m:t>625</m:t>
                    </m:r>
                  </m:oMath>
                </a14:m>
                <a:endParaRPr lang="en-US" sz="2400" i="1" dirty="0">
                  <a:latin typeface="Cambria Math" panose="02040503050406030204" pitchFamily="18" charset="0"/>
                </a:endParaRPr>
              </a:p>
              <a:p>
                <a:r>
                  <a:rPr lang="en-US" sz="2800" dirty="0"/>
                  <a:t>A: This is not feasible since TD updates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r>
                      <a:rPr lang="en-US" sz="2800" i="1">
                        <a:latin typeface="Cambria Math" panose="02040503050406030204" pitchFamily="18" charset="0"/>
                      </a:rPr>
                      <m:t>𝑆</m:t>
                    </m:r>
                    <m:r>
                      <a:rPr lang="en-US" sz="2800" i="1">
                        <a:latin typeface="Cambria Math" panose="02040503050406030204" pitchFamily="18" charset="0"/>
                      </a:rPr>
                      <m:t>)</m:t>
                    </m:r>
                  </m:oMath>
                </a14:m>
                <a:r>
                  <a:rPr lang="en-US" sz="2800" dirty="0"/>
                  <a:t> at every time step, and does not keep track of the history of visited states</a:t>
                </a:r>
              </a:p>
              <a:p>
                <a:r>
                  <a:rPr lang="en-US" sz="2800" dirty="0"/>
                  <a:t>Q: Can we use </a:t>
                </a:r>
                <a:r>
                  <a:rPr lang="en-US" sz="2800" b="0" dirty="0"/>
                  <a:t>backward, in-place updates for MC?</a:t>
                </a:r>
                <a:endParaRPr lang="en-US" sz="2800" dirty="0"/>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𝐸</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𝐷</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r>
                  <a:rPr lang="en-US" sz="2800" dirty="0"/>
                  <a:t>A: Yes, but it makes no difference if you use forward or backward update for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which is based on </a:t>
                </a:r>
                <a14:m>
                  <m:oMath xmlns:m="http://schemas.openxmlformats.org/officeDocument/2006/math">
                    <m:r>
                      <a:rPr lang="en-US" sz="2800" b="0" i="1" smtClean="0">
                        <a:latin typeface="Cambria Math" panose="02040503050406030204" pitchFamily="18" charset="0"/>
                      </a:rPr>
                      <m:t>𝐺</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not bootstrapped off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r>
                      <a:rPr lang="en-US" sz="2800" i="1">
                        <a:latin typeface="Cambria Math" panose="02040503050406030204" pitchFamily="18" charset="0"/>
                      </a:rPr>
                      <m:t>)</m:t>
                    </m:r>
                  </m:oMath>
                </a14:m>
                <a:endParaRPr lang="en-US" sz="2800" dirty="0"/>
              </a:p>
              <a:p>
                <a:endParaRPr lang="en-SE" dirty="0"/>
              </a:p>
            </p:txBody>
          </p:sp>
        </mc:Choice>
        <mc:Fallback xmlns="">
          <p:sp>
            <p:nvSpPr>
              <p:cNvPr id="3" name="Content Placeholder 2">
                <a:extLst>
                  <a:ext uri="{FF2B5EF4-FFF2-40B4-BE49-F238E27FC236}">
                    <a16:creationId xmlns:a16="http://schemas.microsoft.com/office/drawing/2014/main" id="{F94BB73F-D4C3-45E6-BC6D-36F8AAF3EC9B}"/>
                  </a:ext>
                </a:extLst>
              </p:cNvPr>
              <p:cNvSpPr>
                <a:spLocks noGrp="1" noRot="1" noChangeAspect="1" noMove="1" noResize="1" noEditPoints="1" noAdjustHandles="1" noChangeArrowheads="1" noChangeShapeType="1" noTextEdit="1"/>
              </p:cNvSpPr>
              <p:nvPr>
                <p:ph idx="1"/>
              </p:nvPr>
            </p:nvSpPr>
            <p:spPr>
              <a:blipFill>
                <a:blip r:embed="rId2"/>
                <a:stretch>
                  <a:fillRect l="-815" t="-2031" b="-215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C78C3E8-8859-4C71-AA37-EC375C6B087B}"/>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spTree>
    <p:extLst>
      <p:ext uri="{BB962C8B-B14F-4D97-AF65-F5344CB8AC3E}">
        <p14:creationId xmlns:p14="http://schemas.microsoft.com/office/powerpoint/2010/main" val="2931533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a:xfrm>
                <a:off x="0" y="173529"/>
                <a:ext cx="9305925" cy="868362"/>
              </a:xfrm>
            </p:spPr>
            <p:txBody>
              <a:bodyPr/>
              <a:lstStyle/>
              <a:p>
                <a:r>
                  <a:rPr lang="en-US" sz="4400" dirty="0"/>
                  <a:t>Episode2 Pt4 </a:t>
                </a:r>
                <a14:m>
                  <m:oMath xmlns:m="http://schemas.openxmlformats.org/officeDocument/2006/math">
                    <m:r>
                      <a:rPr lang="en-US" sz="4400">
                        <a:latin typeface="Cambria Math" panose="02040503050406030204" pitchFamily="18" charset="0"/>
                      </a:rPr>
                      <m:t>(</m:t>
                    </m:r>
                    <m:r>
                      <a:rPr lang="en-US" sz="4400" b="0" i="1" smtClean="0">
                        <a:latin typeface="Cambria Math" panose="02040503050406030204" pitchFamily="18" charset="0"/>
                      </a:rPr>
                      <m:t>𝐸</m:t>
                    </m:r>
                    <m:r>
                      <a:rPr lang="en-US" sz="4400" b="0" i="1" smtClean="0">
                        <a:latin typeface="Cambria Math" panose="02040503050406030204" pitchFamily="18" charset="0"/>
                      </a:rPr>
                      <m:t>,</m:t>
                    </m:r>
                    <m:r>
                      <a:rPr lang="en-US" sz="4400" b="0" i="1" smtClean="0">
                        <a:latin typeface="Cambria Math" panose="02040503050406030204" pitchFamily="18" charset="0"/>
                      </a:rPr>
                      <m:t>𝑟</m:t>
                    </m:r>
                    <m:r>
                      <a:rPr lang="en-US" sz="4400" b="0" i="1" smtClean="0">
                        <a:latin typeface="Cambria Math" panose="02040503050406030204" pitchFamily="18" charset="0"/>
                      </a:rPr>
                      <m:t>, 1,</m:t>
                    </m:r>
                    <m:r>
                      <a:rPr lang="en-US" sz="4400" b="0" i="1" smtClean="0">
                        <a:latin typeface="Cambria Math" panose="02040503050406030204" pitchFamily="18" charset="0"/>
                      </a:rPr>
                      <m:t>𝑇</m:t>
                    </m:r>
                    <m:r>
                      <a:rPr lang="en-US" sz="4400" i="1">
                        <a:latin typeface="Cambria Math" panose="02040503050406030204" pitchFamily="18" charset="0"/>
                      </a:rPr>
                      <m:t>)</m:t>
                    </m:r>
                  </m:oMath>
                </a14:m>
                <a:endParaRPr lang="en-SE" sz="4400"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xfrm>
                <a:off x="0" y="173529"/>
                <a:ext cx="9305925" cy="868362"/>
              </a:xfrm>
              <a:blipFill>
                <a:blip r:embed="rId3"/>
                <a:stretch>
                  <a:fillRect t="-8392" b="-265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
        <p:nvSpPr>
          <p:cNvPr id="10" name="Oval 9">
            <a:extLst>
              <a:ext uri="{FF2B5EF4-FFF2-40B4-BE49-F238E27FC236}">
                <a16:creationId xmlns:a16="http://schemas.microsoft.com/office/drawing/2014/main" id="{1F264C72-6371-4A44-96C4-B3A80521AF82}"/>
              </a:ext>
            </a:extLst>
          </p:cNvPr>
          <p:cNvSpPr/>
          <p:nvPr/>
        </p:nvSpPr>
        <p:spPr bwMode="auto">
          <a:xfrm>
            <a:off x="6639268" y="6156466"/>
            <a:ext cx="542454" cy="542454"/>
          </a:xfrm>
          <a:prstGeom prst="ellipse">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3A3617BA-9C0D-499B-A091-FD8EABDAABC2}"/>
              </a:ext>
            </a:extLst>
          </p:cNvPr>
          <p:cNvPicPr>
            <a:picLocks noChangeAspect="1"/>
          </p:cNvPicPr>
          <p:nvPr/>
        </p:nvPicPr>
        <p:blipFill>
          <a:blip r:embed="rId4"/>
          <a:stretch>
            <a:fillRect/>
          </a:stretch>
        </p:blipFill>
        <p:spPr>
          <a:xfrm>
            <a:off x="1355059" y="2895228"/>
            <a:ext cx="7093011" cy="3982040"/>
          </a:xfrm>
          <a:prstGeom prst="rect">
            <a:avLst/>
          </a:prstGeom>
        </p:spPr>
      </p:pic>
      <p:sp>
        <p:nvSpPr>
          <p:cNvPr id="14" name="Oval 13">
            <a:extLst>
              <a:ext uri="{FF2B5EF4-FFF2-40B4-BE49-F238E27FC236}">
                <a16:creationId xmlns:a16="http://schemas.microsoft.com/office/drawing/2014/main" id="{FB7229B4-29D7-4539-A7DB-E15BE3AC7FF5}"/>
              </a:ext>
            </a:extLst>
          </p:cNvPr>
          <p:cNvSpPr/>
          <p:nvPr/>
        </p:nvSpPr>
        <p:spPr bwMode="auto">
          <a:xfrm>
            <a:off x="5525498"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313B9C91-2AA7-447D-9AFA-0EAD993FCA23}"/>
              </a:ext>
            </a:extLst>
          </p:cNvPr>
          <p:cNvSpPr txBox="1"/>
          <p:nvPr/>
        </p:nvSpPr>
        <p:spPr>
          <a:xfrm>
            <a:off x="5444723"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0.844</a:t>
            </a:r>
            <a:endParaRPr kumimoji="0" lang="en-SE" sz="1600" b="0" i="0" u="none" strike="noStrike" cap="none" normalizeH="0" baseline="0" dirty="0">
              <a:ln>
                <a:noFill/>
              </a:ln>
              <a:solidFill>
                <a:schemeClr val="tx1"/>
              </a:solidFill>
              <a:effectLst/>
              <a:latin typeface="Arial" charset="0"/>
            </a:endParaRPr>
          </a:p>
        </p:txBody>
      </p:sp>
      <p:sp>
        <p:nvSpPr>
          <p:cNvPr id="16" name="Oval 15">
            <a:extLst>
              <a:ext uri="{FF2B5EF4-FFF2-40B4-BE49-F238E27FC236}">
                <a16:creationId xmlns:a16="http://schemas.microsoft.com/office/drawing/2014/main" id="{071C2158-BE88-4438-95FA-B4AE42E8FF74}"/>
              </a:ext>
            </a:extLst>
          </p:cNvPr>
          <p:cNvSpPr/>
          <p:nvPr/>
        </p:nvSpPr>
        <p:spPr bwMode="auto">
          <a:xfrm>
            <a:off x="4685964"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7" name="TextBox 16">
            <a:extLst>
              <a:ext uri="{FF2B5EF4-FFF2-40B4-BE49-F238E27FC236}">
                <a16:creationId xmlns:a16="http://schemas.microsoft.com/office/drawing/2014/main" id="{933950AA-0944-42CC-AC00-82DE31B4A63A}"/>
              </a:ext>
            </a:extLst>
          </p:cNvPr>
          <p:cNvSpPr txBox="1"/>
          <p:nvPr/>
        </p:nvSpPr>
        <p:spPr>
          <a:xfrm>
            <a:off x="4605189"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0.625</a:t>
            </a:r>
            <a:endParaRPr kumimoji="0" lang="en-SE" sz="1600" b="0" i="0" u="none" strike="noStrike" cap="none" normalizeH="0" baseline="0" dirty="0">
              <a:ln>
                <a:noFill/>
              </a:ln>
              <a:solidFill>
                <a:schemeClr val="tx1"/>
              </a:solidFill>
              <a:effectLst/>
              <a:latin typeface="Arial" charset="0"/>
            </a:endParaRPr>
          </a:p>
        </p:txBody>
      </p:sp>
      <p:sp>
        <p:nvSpPr>
          <p:cNvPr id="18" name="Oval 17">
            <a:extLst>
              <a:ext uri="{FF2B5EF4-FFF2-40B4-BE49-F238E27FC236}">
                <a16:creationId xmlns:a16="http://schemas.microsoft.com/office/drawing/2014/main" id="{0885E8A0-F9C7-4C33-A8C8-7814F52EA01A}"/>
              </a:ext>
            </a:extLst>
          </p:cNvPr>
          <p:cNvSpPr/>
          <p:nvPr/>
        </p:nvSpPr>
        <p:spPr bwMode="auto">
          <a:xfrm>
            <a:off x="3840355"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9" name="TextBox 18">
            <a:extLst>
              <a:ext uri="{FF2B5EF4-FFF2-40B4-BE49-F238E27FC236}">
                <a16:creationId xmlns:a16="http://schemas.microsoft.com/office/drawing/2014/main" id="{1AA4C9B5-5203-40E6-A6CB-BFC1F355A30A}"/>
              </a:ext>
            </a:extLst>
          </p:cNvPr>
          <p:cNvSpPr txBox="1"/>
          <p:nvPr/>
        </p:nvSpPr>
        <p:spPr>
          <a:xfrm>
            <a:off x="3759580"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0.531</a:t>
            </a:r>
            <a:endParaRPr kumimoji="0" lang="en-SE" sz="1600" b="0" i="0" u="none" strike="noStrike" cap="none" normalizeH="0" baseline="0" dirty="0">
              <a:ln>
                <a:noFill/>
              </a:ln>
              <a:solidFill>
                <a:schemeClr val="tx1"/>
              </a:solidFill>
              <a:effectLst/>
              <a:latin typeface="Arial" charset="0"/>
            </a:endParaRPr>
          </a:p>
        </p:txBody>
      </p:sp>
      <p:sp>
        <p:nvSpPr>
          <p:cNvPr id="20" name="Oval 19">
            <a:extLst>
              <a:ext uri="{FF2B5EF4-FFF2-40B4-BE49-F238E27FC236}">
                <a16:creationId xmlns:a16="http://schemas.microsoft.com/office/drawing/2014/main" id="{42475E05-54E9-4F5C-A43E-D3B2659B4C5C}"/>
              </a:ext>
            </a:extLst>
          </p:cNvPr>
          <p:cNvSpPr/>
          <p:nvPr/>
        </p:nvSpPr>
        <p:spPr bwMode="auto">
          <a:xfrm>
            <a:off x="5525498"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1" name="TextBox 20">
            <a:extLst>
              <a:ext uri="{FF2B5EF4-FFF2-40B4-BE49-F238E27FC236}">
                <a16:creationId xmlns:a16="http://schemas.microsoft.com/office/drawing/2014/main" id="{34898E0F-9F66-46B5-80E7-5CDDC9F53EDB}"/>
              </a:ext>
            </a:extLst>
          </p:cNvPr>
          <p:cNvSpPr txBox="1"/>
          <p:nvPr/>
        </p:nvSpPr>
        <p:spPr>
          <a:xfrm>
            <a:off x="5444723"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p:sp>
        <p:nvSpPr>
          <p:cNvPr id="22" name="Oval 21">
            <a:extLst>
              <a:ext uri="{FF2B5EF4-FFF2-40B4-BE49-F238E27FC236}">
                <a16:creationId xmlns:a16="http://schemas.microsoft.com/office/drawing/2014/main" id="{3921FF78-D1F8-4BD1-A565-0732EB7FB788}"/>
              </a:ext>
            </a:extLst>
          </p:cNvPr>
          <p:cNvSpPr/>
          <p:nvPr/>
        </p:nvSpPr>
        <p:spPr bwMode="auto">
          <a:xfrm>
            <a:off x="4659921"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3" name="TextBox 22">
            <a:extLst>
              <a:ext uri="{FF2B5EF4-FFF2-40B4-BE49-F238E27FC236}">
                <a16:creationId xmlns:a16="http://schemas.microsoft.com/office/drawing/2014/main" id="{72BC4A9B-E779-42F7-8742-984446D1A7DB}"/>
              </a:ext>
            </a:extLst>
          </p:cNvPr>
          <p:cNvSpPr txBox="1"/>
          <p:nvPr/>
        </p:nvSpPr>
        <p:spPr>
          <a:xfrm>
            <a:off x="4579146"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0.969</a:t>
            </a:r>
            <a:endParaRPr kumimoji="0" lang="en-SE" sz="1600" b="0" i="0" u="none" strike="noStrike" cap="none" normalizeH="0" baseline="0" dirty="0">
              <a:ln>
                <a:noFill/>
              </a:ln>
              <a:solidFill>
                <a:schemeClr val="tx1"/>
              </a:solidFill>
              <a:effectLst/>
              <a:latin typeface="Arial" charset="0"/>
            </a:endParaRPr>
          </a:p>
        </p:txBody>
      </p:sp>
      <p:sp>
        <p:nvSpPr>
          <p:cNvPr id="24" name="Oval 23">
            <a:extLst>
              <a:ext uri="{FF2B5EF4-FFF2-40B4-BE49-F238E27FC236}">
                <a16:creationId xmlns:a16="http://schemas.microsoft.com/office/drawing/2014/main" id="{A840D1D2-46E2-4DCF-BB2E-90EF579CCDD8}"/>
              </a:ext>
            </a:extLst>
          </p:cNvPr>
          <p:cNvSpPr/>
          <p:nvPr/>
        </p:nvSpPr>
        <p:spPr bwMode="auto">
          <a:xfrm>
            <a:off x="3803882"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5" name="TextBox 24">
            <a:extLst>
              <a:ext uri="{FF2B5EF4-FFF2-40B4-BE49-F238E27FC236}">
                <a16:creationId xmlns:a16="http://schemas.microsoft.com/office/drawing/2014/main" id="{5F9078F2-5C11-4BE4-86F4-DD9991AE1D40}"/>
              </a:ext>
            </a:extLst>
          </p:cNvPr>
          <p:cNvSpPr txBox="1"/>
          <p:nvPr/>
        </p:nvSpPr>
        <p:spPr>
          <a:xfrm>
            <a:off x="3723107"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98214C69-ECC1-44B8-97C1-DDDA9D7D8E21}"/>
                  </a:ext>
                </a:extLst>
              </p:cNvPr>
              <p:cNvSpPr txBox="1">
                <a:spLocks/>
              </p:cNvSpPr>
              <p:nvPr/>
            </p:nvSpPr>
            <p:spPr bwMode="auto">
              <a:xfrm>
                <a:off x="381000" y="1041891"/>
                <a:ext cx="8305800" cy="17697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1800" b="0" dirty="0"/>
                  <a:t>TD:</a:t>
                </a:r>
              </a:p>
              <a:p>
                <a:pPr lvl="1"/>
                <a14:m>
                  <m:oMath xmlns:m="http://schemas.openxmlformats.org/officeDocument/2006/math">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𝛼</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𝑡</m:t>
                            </m:r>
                            <m:r>
                              <a:rPr lang="en-US" sz="1600" i="1">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rPr>
                          <m:t>𝛾</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𝑇</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e>
                    </m:d>
                    <m:r>
                      <a:rPr lang="en-US" sz="1600" i="1">
                        <a:latin typeface="Cambria Math" panose="02040503050406030204" pitchFamily="18" charset="0"/>
                      </a:rPr>
                      <m:t>=.688+.5</m:t>
                    </m:r>
                    <m:d>
                      <m:dPr>
                        <m:ctrlPr>
                          <a:rPr lang="en-US" sz="1600" i="1">
                            <a:latin typeface="Cambria Math" panose="02040503050406030204" pitchFamily="18" charset="0"/>
                          </a:rPr>
                        </m:ctrlPr>
                      </m:dPr>
                      <m:e>
                        <m:r>
                          <a:rPr lang="en-US" sz="1600" i="1">
                            <a:latin typeface="Cambria Math" panose="02040503050406030204" pitchFamily="18" charset="0"/>
                          </a:rPr>
                          <m:t>1+0−.688</m:t>
                        </m:r>
                      </m:e>
                    </m:d>
                    <m:r>
                      <a:rPr lang="en-US" sz="1600" i="1">
                        <a:latin typeface="Cambria Math" panose="02040503050406030204" pitchFamily="18" charset="0"/>
                      </a:rPr>
                      <m:t>=0.844</m:t>
                    </m:r>
                  </m:oMath>
                </a14:m>
                <a:endParaRPr lang="en-US" sz="1600" i="1" dirty="0">
                  <a:latin typeface="Cambria Math" panose="02040503050406030204" pitchFamily="18" charset="0"/>
                </a:endParaRPr>
              </a:p>
            </p:txBody>
          </p:sp>
        </mc:Choice>
        <mc:Fallback xmlns="">
          <p:sp>
            <p:nvSpPr>
              <p:cNvPr id="27" name="Content Placeholder 2">
                <a:extLst>
                  <a:ext uri="{FF2B5EF4-FFF2-40B4-BE49-F238E27FC236}">
                    <a16:creationId xmlns:a16="http://schemas.microsoft.com/office/drawing/2014/main" id="{98214C69-ECC1-44B8-97C1-DDDA9D7D8E21}"/>
                  </a:ext>
                </a:extLst>
              </p:cNvPr>
              <p:cNvSpPr txBox="1">
                <a:spLocks noRot="1" noChangeAspect="1" noMove="1" noResize="1" noEditPoints="1" noAdjustHandles="1" noChangeArrowheads="1" noChangeShapeType="1" noTextEdit="1"/>
              </p:cNvSpPr>
              <p:nvPr/>
            </p:nvSpPr>
            <p:spPr bwMode="auto">
              <a:xfrm>
                <a:off x="381000" y="1041891"/>
                <a:ext cx="8305800" cy="1769786"/>
              </a:xfrm>
              <a:prstGeom prst="rect">
                <a:avLst/>
              </a:prstGeom>
              <a:blipFill>
                <a:blip r:embed="rId5"/>
                <a:stretch>
                  <a:fillRect l="-514" t="-2069"/>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926605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A99928-3671-4FFD-8D5F-A5F1587339B9}"/>
                  </a:ext>
                </a:extLst>
              </p:cNvPr>
              <p:cNvSpPr>
                <a:spLocks noGrp="1"/>
              </p:cNvSpPr>
              <p:nvPr>
                <p:ph type="title"/>
              </p:nvPr>
            </p:nvSpPr>
            <p:spPr/>
            <p:txBody>
              <a:bodyPr/>
              <a:lstStyle/>
              <a:p>
                <a:r>
                  <a:rPr lang="en-US" sz="4000" dirty="0"/>
                  <a:t>Episode2 Pt4 </a:t>
                </a:r>
                <a14:m>
                  <m:oMath xmlns:m="http://schemas.openxmlformats.org/officeDocument/2006/math">
                    <m:r>
                      <a:rPr lang="en-US" sz="4000">
                        <a:latin typeface="Cambria Math" panose="02040503050406030204" pitchFamily="18" charset="0"/>
                      </a:rPr>
                      <m:t>(</m:t>
                    </m:r>
                    <m:r>
                      <a:rPr lang="en-US" sz="4000" b="0" i="1" smtClean="0">
                        <a:latin typeface="Cambria Math" panose="02040503050406030204" pitchFamily="18" charset="0"/>
                      </a:rPr>
                      <m:t>𝐸</m:t>
                    </m:r>
                    <m:r>
                      <a:rPr lang="en-US" sz="4000" b="0" i="1" smtClean="0">
                        <a:latin typeface="Cambria Math" panose="02040503050406030204" pitchFamily="18" charset="0"/>
                      </a:rPr>
                      <m:t>,</m:t>
                    </m:r>
                    <m:r>
                      <a:rPr lang="en-US" sz="4000" b="0" i="1" smtClean="0">
                        <a:latin typeface="Cambria Math" panose="02040503050406030204" pitchFamily="18" charset="0"/>
                      </a:rPr>
                      <m:t>𝑟</m:t>
                    </m:r>
                    <m:r>
                      <a:rPr lang="en-US" sz="4000" b="0" i="1" smtClean="0">
                        <a:latin typeface="Cambria Math" panose="02040503050406030204" pitchFamily="18" charset="0"/>
                      </a:rPr>
                      <m:t>, 1,</m:t>
                    </m:r>
                    <m:r>
                      <a:rPr lang="en-US" sz="4000" b="0" i="1" smtClean="0">
                        <a:latin typeface="Cambria Math" panose="02040503050406030204" pitchFamily="18" charset="0"/>
                      </a:rPr>
                      <m:t>𝑇</m:t>
                    </m:r>
                    <m:r>
                      <a:rPr lang="en-US" sz="4000"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07A99928-3671-4FFD-8D5F-A5F1587339B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EB3E96-F6D6-420E-B2BE-64E04B251E92}"/>
                  </a:ext>
                </a:extLst>
              </p:cNvPr>
              <p:cNvSpPr>
                <a:spLocks noGrp="1"/>
              </p:cNvSpPr>
              <p:nvPr>
                <p:ph idx="1"/>
              </p:nvPr>
            </p:nvSpPr>
            <p:spPr/>
            <p:txBody>
              <a:bodyPr/>
              <a:lstStyle/>
              <a:p>
                <a:r>
                  <a:rPr lang="en-US" sz="2000" dirty="0"/>
                  <a:t>MC (every-visit w. episode </a:t>
                </a:r>
                <a14:m>
                  <m:oMath xmlns:m="http://schemas.openxmlformats.org/officeDocument/2006/math">
                    <m:r>
                      <a:rPr lang="en-US" sz="2000" i="1">
                        <a:latin typeface="Cambria Math" panose="02040503050406030204" pitchFamily="18" charset="0"/>
                      </a:rPr>
                      <m:t>𝐶</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𝐸</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𝐶</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𝑇</m:t>
                    </m:r>
                  </m:oMath>
                </a14:m>
                <a:r>
                  <a:rPr lang="en-US" sz="2000" dirty="0"/>
                  <a:t>):</a:t>
                </a:r>
              </a:p>
              <a:p>
                <a:r>
                  <a:rPr lang="en-US" sz="2200" dirty="0"/>
                  <a:t>Update </a:t>
                </a:r>
                <a14:m>
                  <m:oMath xmlns:m="http://schemas.openxmlformats.org/officeDocument/2006/math">
                    <m:r>
                      <a:rPr lang="en-US" sz="2200" i="1">
                        <a:latin typeface="Cambria Math" panose="02040503050406030204" pitchFamily="18" charset="0"/>
                      </a:rPr>
                      <m:t>𝐺</m:t>
                    </m:r>
                    <m:d>
                      <m:dPr>
                        <m:ctrlPr>
                          <a:rPr lang="en-US" sz="2200" i="1">
                            <a:latin typeface="Cambria Math" panose="02040503050406030204" pitchFamily="18" charset="0"/>
                          </a:rPr>
                        </m:ctrlPr>
                      </m:dPr>
                      <m:e>
                        <m:r>
                          <a:rPr lang="en-US" sz="2200" b="0" i="1" smtClean="0">
                            <a:latin typeface="Cambria Math" panose="02040503050406030204" pitchFamily="18" charset="0"/>
                          </a:rPr>
                          <m:t>𝑠</m:t>
                        </m:r>
                      </m:e>
                    </m:d>
                  </m:oMath>
                </a14:m>
                <a:r>
                  <a:rPr lang="en-US" sz="2200" dirty="0"/>
                  <a:t> backward: </a:t>
                </a:r>
              </a:p>
              <a:p>
                <a:pPr lvl="1"/>
                <a14:m>
                  <m:oMath xmlns:m="http://schemas.openxmlformats.org/officeDocument/2006/math">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sub>
                    </m:sSub>
                    <m:r>
                      <a:rPr lang="en-US" sz="1800" i="1">
                        <a:latin typeface="Cambria Math" panose="02040503050406030204" pitchFamily="18" charset="0"/>
                      </a:rPr>
                      <m:t>=1,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=0+1=1,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b="0" i="1" smtClean="0">
                        <a:latin typeface="Cambria Math" panose="02040503050406030204" pitchFamily="18" charset="0"/>
                      </a:rPr>
                      <m:t>𝐺</m:t>
                    </m:r>
                    <m:r>
                      <a:rPr lang="en-US" sz="1800" b="0" i="1" smtClean="0">
                        <a:latin typeface="Cambria Math" panose="02040503050406030204" pitchFamily="18" charset="0"/>
                      </a:rPr>
                      <m:t>(</m:t>
                    </m:r>
                    <m:r>
                      <a:rPr lang="en-US" sz="1800" b="0" i="1" smtClean="0">
                        <a:latin typeface="Cambria Math" panose="02040503050406030204" pitchFamily="18" charset="0"/>
                      </a:rPr>
                      <m:t>𝐷</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=0+1=1 ,</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smtClean="0">
                        <a:latin typeface="Cambria Math" panose="02040503050406030204" pitchFamily="18" charset="0"/>
                      </a:rPr>
                      <m:t> </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r>
                          <a:rPr lang="en-US" sz="1800" b="0" i="1" smtClean="0">
                            <a:latin typeface="Cambria Math" panose="02040503050406030204" pitchFamily="18" charset="0"/>
                          </a:rPr>
                          <m:t>′</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′)=0+1=1,</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′)=0+1=1</m:t>
                    </m:r>
                  </m:oMath>
                </a14:m>
                <a:endParaRPr lang="en-US" sz="1800" i="1" dirty="0">
                  <a:latin typeface="Cambria Math" panose="02040503050406030204" pitchFamily="18" charset="0"/>
                </a:endParaRPr>
              </a:p>
              <a:p>
                <a:r>
                  <a:rPr lang="en-US" sz="2200" dirty="0"/>
                  <a:t>Update </a:t>
                </a:r>
                <a14:m>
                  <m:oMath xmlns:m="http://schemas.openxmlformats.org/officeDocument/2006/math">
                    <m:r>
                      <a:rPr lang="en-US" sz="2200" b="0" i="1" smtClean="0">
                        <a:latin typeface="Cambria Math" panose="02040503050406030204" pitchFamily="18" charset="0"/>
                      </a:rPr>
                      <m:t>𝑉</m:t>
                    </m:r>
                    <m:d>
                      <m:dPr>
                        <m:ctrlPr>
                          <a:rPr lang="en-US" sz="2200" i="1">
                            <a:latin typeface="Cambria Math" panose="02040503050406030204" pitchFamily="18" charset="0"/>
                          </a:rPr>
                        </m:ctrlPr>
                      </m:dPr>
                      <m:e>
                        <m:r>
                          <a:rPr lang="en-US" sz="2200" i="1">
                            <a:latin typeface="Cambria Math" panose="02040503050406030204" pitchFamily="18" charset="0"/>
                          </a:rPr>
                          <m:t>𝑠</m:t>
                        </m:r>
                      </m:e>
                    </m:d>
                  </m:oMath>
                </a14:m>
                <a:r>
                  <a:rPr lang="en-US" sz="2200" dirty="0"/>
                  <a:t> forward:</a:t>
                </a: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0.938</m:t>
                        </m:r>
                      </m:e>
                    </m:d>
                    <m:r>
                      <a:rPr lang="en-US" sz="1800" i="1">
                        <a:latin typeface="Cambria Math" panose="02040503050406030204" pitchFamily="18" charset="0"/>
                      </a:rPr>
                      <m:t>=0.969</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SE" sz="3600" dirty="0"/>
              </a:p>
            </p:txBody>
          </p:sp>
        </mc:Choice>
        <mc:Fallback xmlns="">
          <p:sp>
            <p:nvSpPr>
              <p:cNvPr id="3" name="Content Placeholder 2">
                <a:extLst>
                  <a:ext uri="{FF2B5EF4-FFF2-40B4-BE49-F238E27FC236}">
                    <a16:creationId xmlns:a16="http://schemas.microsoft.com/office/drawing/2014/main" id="{E0EB3E96-F6D6-420E-B2BE-64E04B251E92}"/>
                  </a:ext>
                </a:extLst>
              </p:cNvPr>
              <p:cNvSpPr>
                <a:spLocks noGrp="1" noRot="1" noChangeAspect="1" noMove="1" noResize="1" noEditPoints="1" noAdjustHandles="1" noChangeArrowheads="1" noChangeShapeType="1" noTextEdit="1"/>
              </p:cNvSpPr>
              <p:nvPr>
                <p:ph idx="1"/>
              </p:nvPr>
            </p:nvSpPr>
            <p:spPr>
              <a:blipFill>
                <a:blip r:embed="rId3"/>
                <a:stretch>
                  <a:fillRect l="-815" t="-5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F6E184C-DAB2-4691-9FA4-0692ADA21B34}"/>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217654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chemeClr val="tx1"/>
                            </a:solidFill>
                            <a:latin typeface="Cambria Math" panose="02040503050406030204" pitchFamily="18" charset="0"/>
                          </a:rPr>
                          <m:t>4.5−(−.5)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10−4.5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6.75−1.5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smtClean="0">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+7.875</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3.625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smtClean="0">
                            <a:solidFill>
                              <a:schemeClr val="tx1"/>
                            </a:solidFill>
                            <a:latin typeface="Cambria Math" panose="02040503050406030204" pitchFamily="18" charset="0"/>
                          </a:rPr>
                          <m:t>7.875</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8.1−(−.9)</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b="0" i="1" smtClean="0">
                            <a:solidFill>
                              <a:srgbClr val="C00000"/>
                            </a:solidFill>
                            <a:latin typeface="Cambria Math" panose="02040503050406030204" pitchFamily="18" charset="0"/>
                          </a:rPr>
                          <m:t>−3.1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5.505</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6.748</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8.991</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Converges faster than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=0.5</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F343B1-4278-47E7-8A96-751D156D97A6}"/>
              </a:ext>
            </a:extLst>
          </p:cNvPr>
          <p:cNvSpPr/>
          <p:nvPr/>
        </p:nvSpPr>
        <p:spPr bwMode="auto">
          <a:xfrm>
            <a:off x="35459" y="5823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639584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50</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a:bodyPr>
              <a:lstStyle/>
              <a:p>
                <a:r>
                  <a:rPr lang="en-US" dirty="0"/>
                  <a:t>Expected </a:t>
                </a:r>
                <a:r>
                  <a:rPr lang="en-US" dirty="0" err="1"/>
                  <a:t>Sarsa</a:t>
                </a:r>
                <a:r>
                  <a:rPr lang="en-US" altLang="zh-CN" dirty="0"/>
                  <a:t> and QL are both off-policy. </a:t>
                </a:r>
                <a:endParaRPr lang="en-US" dirty="0">
                  <a:solidFill>
                    <a:schemeClr val="tx1"/>
                  </a:solidFill>
                </a:endParaRP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704" t="-14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p:txBody>
              <a:bodyPr>
                <a:normAutofit fontScale="92500" lnSpcReduction="20000"/>
              </a:bodyPr>
              <a:lstStyle/>
              <a:p>
                <a:r>
                  <a:rPr lang="en-US" dirty="0"/>
                  <a:t>Exercise 6.12. Suppose action selection is greedy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m:t>
                    </m:r>
                  </m:oMath>
                </a14:m>
                <a:r>
                  <a:rPr lang="en-US" dirty="0"/>
                  <a:t>). Is Q-learning then exactly the same algorithm as </a:t>
                </a:r>
                <a:r>
                  <a:rPr lang="en-US" dirty="0" err="1"/>
                  <a:t>Sarsa</a:t>
                </a:r>
                <a:r>
                  <a:rPr lang="en-US" dirty="0"/>
                  <a:t>? Will they make exactly the same action selections and weight updates?</a:t>
                </a:r>
              </a:p>
              <a:p>
                <a:r>
                  <a:rPr lang="en-US" dirty="0">
                    <a:solidFill>
                      <a:schemeClr val="tx1"/>
                    </a:solidFill>
                  </a:rPr>
                  <a:t>ANS: No. </a:t>
                </a:r>
                <a:r>
                  <a:rPr lang="en-US" dirty="0" err="1"/>
                  <a:t>Sarsa</a:t>
                </a:r>
                <a:r>
                  <a:rPr lang="en-US" dirty="0"/>
                  <a:t> chooses the next action </a:t>
                </a:r>
                <a14:m>
                  <m:oMath xmlns:m="http://schemas.openxmlformats.org/officeDocument/2006/math">
                    <m:r>
                      <a:rPr lang="en-US" b="0"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i="1" dirty="0" smtClean="0">
                        <a:latin typeface="Cambria Math" panose="02040503050406030204" pitchFamily="18" charset="0"/>
                      </a:rPr>
                      <m:t>′</m:t>
                    </m:r>
                  </m:oMath>
                </a14:m>
                <a:r>
                  <a:rPr lang="en-US" dirty="0"/>
                  <a:t> based on current policy, and then updates the Q-function, so </a:t>
                </a:r>
                <a14:m>
                  <m:oMath xmlns:m="http://schemas.openxmlformats.org/officeDocument/2006/math">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may not be greedy w.r.t the updated Q-function; while QL first updates the Q-function, and then chooses the next action </a:t>
                </a:r>
                <a14:m>
                  <m:oMath xmlns:m="http://schemas.openxmlformats.org/officeDocument/2006/math">
                    <m:r>
                      <a:rPr lang="en-US" b="0" i="1" dirty="0" smtClean="0">
                        <a:latin typeface="Cambria Math" panose="02040503050406030204" pitchFamily="18" charset="0"/>
                      </a:rPr>
                      <m:t>𝐴</m:t>
                    </m:r>
                    <m:r>
                      <a:rPr lang="en-US" i="1" dirty="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oMath>
                </a14:m>
                <a:r>
                  <a:rPr lang="en-US" dirty="0"/>
                  <a:t> that is greedy w.r.t the updated Q-function in the next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blipFill>
                <a:blip r:embed="rId3"/>
                <a:stretch>
                  <a:fillRect l="-1481" t="-3345" r="-28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753424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a:t>
                </a:r>
                <a:r>
                  <a:rPr lang="en-US" dirty="0">
                    <a:solidFill>
                      <a:srgbClr val="C00000"/>
                    </a:solidFill>
                  </a:rPr>
                  <a:t>Env is deterministic</a:t>
                </a:r>
                <a:r>
                  <a:rPr lang="en-US" dirty="0"/>
                  <a:t>.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58</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fontScale="62500" lnSpcReduction="20000"/>
              </a:bodyPr>
              <a:lstStyle/>
              <a:p>
                <a:pPr>
                  <a:lnSpc>
                    <a:spcPct val="80000"/>
                  </a:lnSpc>
                </a:pPr>
                <a:r>
                  <a:rPr lang="en-US" dirty="0"/>
                  <a:t>Model-based RL</a:t>
                </a:r>
              </a:p>
              <a:p>
                <a:pPr lvl="1"/>
                <a:r>
                  <a:rPr lang="en-US" sz="2800" dirty="0"/>
                  <a:t>Learn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t> then use Value Iteration or Policy Iteration to solve for the optimal value function and policy </a:t>
                </a:r>
              </a:p>
              <a:p>
                <a:pPr>
                  <a:lnSpc>
                    <a:spcPct val="80000"/>
                  </a:lnSpc>
                </a:pPr>
                <a:r>
                  <a:rPr lang="en-US" dirty="0"/>
                  <a:t>Model-free</a:t>
                </a:r>
              </a:p>
              <a:p>
                <a:pPr lvl="1"/>
                <a:r>
                  <a:rPr lang="en-US" sz="2800" dirty="0"/>
                  <a:t>Learn the optimal value function and/or policy directly without learning the MDP</a:t>
                </a:r>
              </a:p>
            </p:txBody>
          </p:sp>
        </mc:Choice>
        <mc:Fallback xmlns="">
          <p:sp>
            <p:nvSpPr>
              <p:cNvPr id="3" name="Content Placeholder 2">
                <a:extLst>
                  <a:ext uri="{FF2B5EF4-FFF2-40B4-BE49-F238E27FC236}">
                    <a16:creationId xmlns:a16="http://schemas.microsoft.com/office/drawing/2014/main" id="{16CEFC02-BE6D-47D2-BABE-983381230132}"/>
                  </a:ext>
                </a:extLst>
              </p:cNvPr>
              <p:cNvSpPr>
                <a:spLocks noGrp="1" noRot="1" noChangeAspect="1" noMove="1" noResize="1" noEditPoints="1" noAdjustHandles="1" noChangeArrowheads="1" noChangeShapeType="1" noTextEdit="1"/>
              </p:cNvSpPr>
              <p:nvPr>
                <p:ph idx="1"/>
              </p:nvPr>
            </p:nvSpPr>
            <p:spPr>
              <a:xfrm>
                <a:off x="457200" y="1295400"/>
                <a:ext cx="8229600" cy="1600200"/>
              </a:xfrm>
              <a:blipFill>
                <a:blip r:embed="rId3"/>
                <a:stretch>
                  <a:fillRect l="-667" t="-8779" r="-11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E55F92A-A106-407C-95E0-F201899FA352}"/>
              </a:ext>
            </a:extLst>
          </p:cNvPr>
          <p:cNvPicPr>
            <a:picLocks noChangeAspect="1"/>
          </p:cNvPicPr>
          <p:nvPr/>
        </p:nvPicPr>
        <p:blipFill>
          <a:blip r:embed="rId4"/>
          <a:stretch>
            <a:fillRect/>
          </a:stretch>
        </p:blipFill>
        <p:spPr>
          <a:xfrm>
            <a:off x="2384433" y="2743914"/>
            <a:ext cx="4375133" cy="4114086"/>
          </a:xfrm>
          <a:prstGeom prst="rect">
            <a:avLst/>
          </a:prstGeom>
        </p:spPr>
      </p:pic>
    </p:spTree>
    <p:extLst>
      <p:ext uri="{BB962C8B-B14F-4D97-AF65-F5344CB8AC3E}">
        <p14:creationId xmlns:p14="http://schemas.microsoft.com/office/powerpoint/2010/main" val="2621505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Random-sample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200" y="1295400"/>
            <a:ext cx="3360460" cy="5410200"/>
          </a:xfrm>
        </p:spPr>
        <p:txBody>
          <a:bodyPr>
            <a:normAutofit fontScale="70000" lnSpcReduction="20000"/>
          </a:bodyPr>
          <a:lstStyle/>
          <a:p>
            <a:r>
              <a:rPr lang="en-US" dirty="0">
                <a:solidFill>
                  <a:srgbClr val="C00000"/>
                </a:solidFill>
              </a:rPr>
              <a:t>Planning</a:t>
            </a:r>
            <a:r>
              <a:rPr lang="en-US" dirty="0"/>
              <a:t> uses </a:t>
            </a:r>
            <a:r>
              <a:rPr lang="en-US" dirty="0">
                <a:solidFill>
                  <a:srgbClr val="C00000"/>
                </a:solidFill>
              </a:rPr>
              <a:t>simulated/imagined experience </a:t>
            </a:r>
            <a:r>
              <a:rPr lang="en-US" dirty="0"/>
              <a:t>generated by a model.</a:t>
            </a:r>
          </a:p>
          <a:p>
            <a:r>
              <a:rPr lang="en-US" dirty="0">
                <a:solidFill>
                  <a:srgbClr val="C00000"/>
                </a:solidFill>
              </a:rPr>
              <a:t>Learning</a:t>
            </a:r>
            <a:r>
              <a:rPr lang="en-US" dirty="0"/>
              <a:t> uses </a:t>
            </a:r>
            <a:r>
              <a:rPr lang="en-US" dirty="0">
                <a:solidFill>
                  <a:srgbClr val="C00000"/>
                </a:solidFill>
              </a:rPr>
              <a:t>real  experience</a:t>
            </a:r>
            <a:r>
              <a:rPr lang="en-US" dirty="0"/>
              <a:t> generated by the environment.</a:t>
            </a:r>
          </a:p>
          <a:p>
            <a:r>
              <a:rPr lang="en-US" dirty="0"/>
              <a:t>They can be combined (in Dyna-Q): an agent uses planning to learn that moving right and falling off the cliff is bad, so it avoids the moving right action without actually doing it.</a:t>
            </a:r>
            <a:endParaRPr lang="en-SE" dirty="0"/>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8" name="Picture 7">
            <a:extLst>
              <a:ext uri="{FF2B5EF4-FFF2-40B4-BE49-F238E27FC236}">
                <a16:creationId xmlns:a16="http://schemas.microsoft.com/office/drawing/2014/main" id="{2AE8FCCD-832C-4E9E-A69F-FFEE6D89F204}"/>
              </a:ext>
            </a:extLst>
          </p:cNvPr>
          <p:cNvPicPr>
            <a:picLocks noChangeAspect="1"/>
          </p:cNvPicPr>
          <p:nvPr/>
        </p:nvPicPr>
        <p:blipFill>
          <a:blip r:embed="rId3"/>
          <a:stretch>
            <a:fillRect/>
          </a:stretch>
        </p:blipFill>
        <p:spPr>
          <a:xfrm>
            <a:off x="3564554" y="3663648"/>
            <a:ext cx="5579446" cy="2526958"/>
          </a:xfrm>
          <a:prstGeom prst="rect">
            <a:avLst/>
          </a:prstGeom>
        </p:spPr>
      </p:pic>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4"/>
          <a:stretch>
            <a:fillRect/>
          </a:stretch>
        </p:blipFill>
        <p:spPr>
          <a:xfrm>
            <a:off x="3436660" y="1928283"/>
            <a:ext cx="5707340" cy="1576474"/>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457200" y="1295400"/>
                <a:ext cx="8229600" cy="3048000"/>
              </a:xfrm>
            </p:spPr>
            <p:txBody>
              <a:bodyPr>
                <a:normAutofit fontScale="55000" lnSpcReduction="20000"/>
              </a:bodyPr>
              <a:lstStyle/>
              <a:p>
                <a:r>
                  <a:rPr lang="en-US" dirty="0"/>
                  <a:t>Indirect RL (model-learning then Q planning): real experience is used to improve the model (to make it more accurately match the real environment), which is used for planning.</a:t>
                </a:r>
              </a:p>
              <a:p>
                <a:r>
                  <a:rPr lang="en-US" dirty="0"/>
                  <a:t>Direct RL w Q learning: real experience is used to directly improve the value function and policy.</a:t>
                </a:r>
              </a:p>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xmlns="">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2"/>
                <a:stretch>
                  <a:fillRect l="-444" t="-3000"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t>Sarsa</a:t>
            </a:r>
            <a:r>
              <a:rPr lang="en-US" dirty="0"/>
              <a:t> &amp; Q-Learning</a:t>
            </a:r>
          </a:p>
          <a:p>
            <a:r>
              <a:rPr lang="en-US" dirty="0">
                <a:solidFill>
                  <a:srgbClr val="C00000"/>
                </a:solidFill>
              </a:rPr>
              <a:t>Function Approximation</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Tree>
    <p:extLst>
      <p:ext uri="{BB962C8B-B14F-4D97-AF65-F5344CB8AC3E}">
        <p14:creationId xmlns:p14="http://schemas.microsoft.com/office/powerpoint/2010/main" val="8327689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ECF6-FD1E-4FEC-86D3-8C83FB710809}"/>
              </a:ext>
            </a:extLst>
          </p:cNvPr>
          <p:cNvSpPr>
            <a:spLocks noGrp="1"/>
          </p:cNvSpPr>
          <p:nvPr>
            <p:ph type="title"/>
          </p:nvPr>
        </p:nvSpPr>
        <p:spPr/>
        <p:txBody>
          <a:bodyPr/>
          <a:lstStyle/>
          <a:p>
            <a:r>
              <a:rPr lang="en-US" dirty="0"/>
              <a:t>Q Learning vs. DQN</a:t>
            </a:r>
            <a:endParaRPr lang="en-SE" dirty="0"/>
          </a:p>
        </p:txBody>
      </p:sp>
      <p:sp>
        <p:nvSpPr>
          <p:cNvPr id="3" name="Content Placeholder 2">
            <a:extLst>
              <a:ext uri="{FF2B5EF4-FFF2-40B4-BE49-F238E27FC236}">
                <a16:creationId xmlns:a16="http://schemas.microsoft.com/office/drawing/2014/main" id="{D9D297A8-2F3B-49C5-8B10-0139D7AE3C21}"/>
              </a:ext>
            </a:extLst>
          </p:cNvPr>
          <p:cNvSpPr>
            <a:spLocks noGrp="1"/>
          </p:cNvSpPr>
          <p:nvPr>
            <p:ph idx="1"/>
          </p:nvPr>
        </p:nvSpPr>
        <p:spPr/>
        <p:txBody>
          <a:bodyPr/>
          <a:lstStyle/>
          <a:p>
            <a:endParaRPr lang="en-SE"/>
          </a:p>
        </p:txBody>
      </p:sp>
      <p:pic>
        <p:nvPicPr>
          <p:cNvPr id="2050" name="Picture 2" descr="deep q-learning">
            <a:extLst>
              <a:ext uri="{FF2B5EF4-FFF2-40B4-BE49-F238E27FC236}">
                <a16:creationId xmlns:a16="http://schemas.microsoft.com/office/drawing/2014/main" id="{5BF436BF-3E71-419F-B599-E3083579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5860"/>
            <a:ext cx="8064896" cy="5289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1A89F-A018-4837-B93A-0A47DC72E11B}"/>
              </a:ext>
            </a:extLst>
          </p:cNvPr>
          <p:cNvSpPr txBox="1"/>
          <p:nvPr/>
        </p:nvSpPr>
        <p:spPr>
          <a:xfrm>
            <a:off x="2051720" y="6604084"/>
            <a:ext cx="5040560" cy="253916"/>
          </a:xfrm>
          <a:prstGeom prst="rect">
            <a:avLst/>
          </a:prstGeom>
          <a:noFill/>
        </p:spPr>
        <p:txBody>
          <a:bodyPr wrap="square">
            <a:spAutoFit/>
          </a:bodyPr>
          <a:lstStyle/>
          <a:p>
            <a:r>
              <a:rPr lang="en-SE" sz="1050" dirty="0"/>
              <a:t>https://www.analyticsvidhya.com/blog/2019/04/introduction-deep-q-learning-python/</a:t>
            </a:r>
          </a:p>
        </p:txBody>
      </p:sp>
    </p:spTree>
    <p:extLst>
      <p:ext uri="{BB962C8B-B14F-4D97-AF65-F5344CB8AC3E}">
        <p14:creationId xmlns:p14="http://schemas.microsoft.com/office/powerpoint/2010/main" val="2388687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dirty="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455059" y="1841331"/>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550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p:txBody>
          </p:sp>
        </mc:Choice>
        <mc:Fallback xmlns="">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485" t="-4601"/>
                </a:stretch>
              </a:blipFill>
            </p:spPr>
            <p:txBody>
              <a:bodyPr/>
              <a:lstStyle/>
              <a:p>
                <a:r>
                  <a:rPr lang="en-SE">
                    <a:noFill/>
                  </a:rPr>
                  <a:t> </a:t>
                </a:r>
              </a:p>
            </p:txBody>
          </p:sp>
        </mc:Fallback>
      </mc:AlternateContent>
    </p:spTree>
    <p:extLst>
      <p:ext uri="{BB962C8B-B14F-4D97-AF65-F5344CB8AC3E}">
        <p14:creationId xmlns:p14="http://schemas.microsoft.com/office/powerpoint/2010/main" val="3826181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2643-2F9B-47E0-8DC1-DB6E0A6898AC}"/>
              </a:ext>
            </a:extLst>
          </p:cNvPr>
          <p:cNvSpPr>
            <a:spLocks noGrp="1"/>
          </p:cNvSpPr>
          <p:nvPr>
            <p:ph type="title"/>
          </p:nvPr>
        </p:nvSpPr>
        <p:spPr/>
        <p:txBody>
          <a:bodyPr>
            <a:normAutofit fontScale="90000"/>
          </a:bodyPr>
          <a:lstStyle/>
          <a:p>
            <a:r>
              <a:rPr lang="en-US" dirty="0"/>
              <a:t>Function Approximations of Value Functions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330F6C-4DE3-4B74-968D-DECB64071E79}"/>
                  </a:ext>
                </a:extLst>
              </p:cNvPr>
              <p:cNvSpPr>
                <a:spLocks noGrp="1"/>
              </p:cNvSpPr>
              <p:nvPr>
                <p:ph idx="1"/>
              </p:nvPr>
            </p:nvSpPr>
            <p:spPr>
              <a:xfrm>
                <a:off x="76200" y="1124744"/>
                <a:ext cx="4572000" cy="5733256"/>
              </a:xfrm>
            </p:spPr>
            <p:txBody>
              <a:bodyPr>
                <a:normAutofit fontScale="85000" lnSpcReduction="20000"/>
              </a:bodyPr>
              <a:lstStyle/>
              <a:p>
                <a:r>
                  <a:rPr lang="en-US" dirty="0"/>
                  <a:t>Upper:</a:t>
                </a:r>
              </a:p>
              <a:p>
                <a:pPr lvl="1"/>
                <a:r>
                  <a:rPr lang="en-US" dirty="0"/>
                  <a:t>Left: state value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1" i="0" dirty="0" smtClean="0">
                        <a:latin typeface="Cambria Math" panose="02040503050406030204" pitchFamily="18" charset="0"/>
                      </a:rPr>
                      <m:t>𝐰</m:t>
                    </m:r>
                    <m:r>
                      <a:rPr lang="en-US" b="0" i="1" dirty="0" smtClean="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Middle: action value function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Right: action value functions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 since we need all Q-values for computing greedy policy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r>
                          <a:rPr lang="en-US" i="1" dirty="0">
                            <a:latin typeface="Cambria Math" panose="02040503050406030204" pitchFamily="18" charset="0"/>
                          </a:rPr>
                          <m:t>𝑄</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a14:m>
                <a:r>
                  <a:rPr lang="en-US" dirty="0"/>
                  <a:t>.</a:t>
                </a:r>
              </a:p>
              <a:p>
                <a:r>
                  <a:rPr lang="en-US" dirty="0"/>
                  <a:t>Lower: </a:t>
                </a:r>
              </a:p>
              <a:p>
                <a:pPr lvl="1"/>
                <a:r>
                  <a:rPr lang="en-US" dirty="0"/>
                  <a:t>Use Neural Network as action value functions (corresponds to upper middle and right).</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73330F6C-4DE3-4B74-968D-DECB64071E79}"/>
                  </a:ext>
                </a:extLst>
              </p:cNvPr>
              <p:cNvSpPr>
                <a:spLocks noGrp="1" noRot="1" noChangeAspect="1" noMove="1" noResize="1" noEditPoints="1" noAdjustHandles="1" noChangeArrowheads="1" noChangeShapeType="1" noTextEdit="1"/>
              </p:cNvSpPr>
              <p:nvPr>
                <p:ph idx="1"/>
              </p:nvPr>
            </p:nvSpPr>
            <p:spPr>
              <a:xfrm>
                <a:off x="76200" y="1124744"/>
                <a:ext cx="4572000" cy="5733256"/>
              </a:xfrm>
              <a:blipFill>
                <a:blip r:embed="rId2"/>
                <a:stretch>
                  <a:fillRect l="-2267" t="-2447" r="-1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98F95-DA09-42C8-8841-D8FAF64F57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70</a:t>
            </a:fld>
            <a:endParaRPr lang="en-US" altLang="zh-CN"/>
          </a:p>
        </p:txBody>
      </p:sp>
      <p:pic>
        <p:nvPicPr>
          <p:cNvPr id="6" name="Picture 5">
            <a:extLst>
              <a:ext uri="{FF2B5EF4-FFF2-40B4-BE49-F238E27FC236}">
                <a16:creationId xmlns:a16="http://schemas.microsoft.com/office/drawing/2014/main" id="{BB1CF6A5-1F76-453A-9A82-DDFCBEBB1F5A}"/>
              </a:ext>
            </a:extLst>
          </p:cNvPr>
          <p:cNvPicPr>
            <a:picLocks noChangeAspect="1"/>
          </p:cNvPicPr>
          <p:nvPr/>
        </p:nvPicPr>
        <p:blipFill>
          <a:blip r:embed="rId3"/>
          <a:stretch>
            <a:fillRect/>
          </a:stretch>
        </p:blipFill>
        <p:spPr>
          <a:xfrm>
            <a:off x="4762500" y="1219200"/>
            <a:ext cx="4305300" cy="2296160"/>
          </a:xfrm>
          <a:prstGeom prst="rect">
            <a:avLst/>
          </a:prstGeom>
        </p:spPr>
      </p:pic>
      <p:pic>
        <p:nvPicPr>
          <p:cNvPr id="7" name="Picture 6">
            <a:extLst>
              <a:ext uri="{FF2B5EF4-FFF2-40B4-BE49-F238E27FC236}">
                <a16:creationId xmlns:a16="http://schemas.microsoft.com/office/drawing/2014/main" id="{7B132EAC-5728-4B7F-BECC-6CE02198F29E}"/>
              </a:ext>
            </a:extLst>
          </p:cNvPr>
          <p:cNvPicPr>
            <a:picLocks noChangeAspect="1"/>
          </p:cNvPicPr>
          <p:nvPr/>
        </p:nvPicPr>
        <p:blipFill>
          <a:blip r:embed="rId4"/>
          <a:stretch>
            <a:fillRect/>
          </a:stretch>
        </p:blipFill>
        <p:spPr>
          <a:xfrm>
            <a:off x="4757245" y="3652346"/>
            <a:ext cx="4305299" cy="2999926"/>
          </a:xfrm>
          <a:prstGeom prst="rect">
            <a:avLst/>
          </a:prstGeom>
        </p:spPr>
      </p:pic>
    </p:spTree>
    <p:extLst>
      <p:ext uri="{BB962C8B-B14F-4D97-AF65-F5344CB8AC3E}">
        <p14:creationId xmlns:p14="http://schemas.microsoft.com/office/powerpoint/2010/main" val="23954738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02AA-FD9E-47D1-9327-98E545C0127C}"/>
              </a:ext>
            </a:extLst>
          </p:cNvPr>
          <p:cNvSpPr>
            <a:spLocks noGrp="1"/>
          </p:cNvSpPr>
          <p:nvPr>
            <p:ph type="title"/>
          </p:nvPr>
        </p:nvSpPr>
        <p:spPr/>
        <p:txBody>
          <a:bodyPr/>
          <a:lstStyle/>
          <a:p>
            <a:r>
              <a:rPr lang="en-US" dirty="0"/>
              <a:t>Mean Squared Error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EF19CC-2FE1-4D1F-8F5D-3B0E9F7FA3D4}"/>
                  </a:ext>
                </a:extLst>
              </p:cNvPr>
              <p:cNvSpPr>
                <a:spLocks noGrp="1"/>
              </p:cNvSpPr>
              <p:nvPr>
                <p:ph idx="1"/>
              </p:nvPr>
            </p:nvSpPr>
            <p:spPr>
              <a:xfrm>
                <a:off x="152400" y="1285861"/>
                <a:ext cx="8839200" cy="1711092"/>
              </a:xfrm>
            </p:spPr>
            <p:txBody>
              <a:bodyPr>
                <a:normAutofit fontScale="85000" lnSpcReduction="20000"/>
              </a:bodyPr>
              <a:lstStyle/>
              <a:p>
                <a:r>
                  <a:rPr lang="en-US" dirty="0"/>
                  <a:t>Optimization objective is to minimize </a:t>
                </a:r>
                <a:r>
                  <a:rPr lang="en-US" dirty="0">
                    <a:solidFill>
                      <a:srgbClr val="C00000"/>
                    </a:solidFill>
                  </a:rPr>
                  <a:t>Value Error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𝑉𝐸</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e>
                    </m:nary>
                  </m:oMath>
                </a14:m>
                <a:endParaRPr lang="en-US" dirty="0"/>
              </a:p>
              <a:p>
                <a:pPr lvl="1"/>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probability distribution of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b="0" i="1" smtClean="0">
                        <a:latin typeface="Cambria Math" panose="02040503050406030204" pitchFamily="18" charset="0"/>
                      </a:rPr>
                      <m:t>𝜋</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e>
                    </m:nary>
                    <m:r>
                      <a:rPr lang="en-US" b="0" i="1" smtClean="0">
                        <a:latin typeface="Cambria Math" panose="02040503050406030204" pitchFamily="18" charset="0"/>
                      </a:rPr>
                      <m:t>=1</m:t>
                    </m:r>
                  </m:oMath>
                </a14:m>
                <a:r>
                  <a:rPr lang="en-US" dirty="0"/>
                  <a:t>.</a:t>
                </a:r>
              </a:p>
            </p:txBody>
          </p:sp>
        </mc:Choice>
        <mc:Fallback xmlns="">
          <p:sp>
            <p:nvSpPr>
              <p:cNvPr id="3" name="Content Placeholder 2">
                <a:extLst>
                  <a:ext uri="{FF2B5EF4-FFF2-40B4-BE49-F238E27FC236}">
                    <a16:creationId xmlns:a16="http://schemas.microsoft.com/office/drawing/2014/main" id="{9CEF19CC-2FE1-4D1F-8F5D-3B0E9F7FA3D4}"/>
                  </a:ext>
                </a:extLst>
              </p:cNvPr>
              <p:cNvSpPr>
                <a:spLocks noGrp="1" noRot="1" noChangeAspect="1" noMove="1" noResize="1" noEditPoints="1" noAdjustHandles="1" noChangeArrowheads="1" noChangeShapeType="1" noTextEdit="1"/>
              </p:cNvSpPr>
              <p:nvPr>
                <p:ph idx="1"/>
              </p:nvPr>
            </p:nvSpPr>
            <p:spPr>
              <a:xfrm>
                <a:off x="152400" y="1285861"/>
                <a:ext cx="8839200" cy="1711092"/>
              </a:xfrm>
              <a:blipFill>
                <a:blip r:embed="rId3"/>
                <a:stretch>
                  <a:fillRect l="-1172" t="-7473" b="-50534"/>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1A115D-6E58-4130-855D-A2F24194BCB9}"/>
              </a:ext>
            </a:extLst>
          </p:cNvPr>
          <p:cNvPicPr>
            <a:picLocks noChangeAspect="1"/>
          </p:cNvPicPr>
          <p:nvPr/>
        </p:nvPicPr>
        <p:blipFill>
          <a:blip r:embed="rId4"/>
          <a:stretch>
            <a:fillRect/>
          </a:stretch>
        </p:blipFill>
        <p:spPr>
          <a:xfrm>
            <a:off x="55015" y="3100172"/>
            <a:ext cx="9033970" cy="3686406"/>
          </a:xfrm>
          <a:prstGeom prst="rect">
            <a:avLst/>
          </a:prstGeom>
        </p:spPr>
      </p:pic>
    </p:spTree>
    <p:extLst>
      <p:ext uri="{BB962C8B-B14F-4D97-AF65-F5344CB8AC3E}">
        <p14:creationId xmlns:p14="http://schemas.microsoft.com/office/powerpoint/2010/main" val="318168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3F1-7D6E-4C47-B7AA-1AE7A2DBBA14}"/>
              </a:ext>
            </a:extLst>
          </p:cNvPr>
          <p:cNvSpPr>
            <a:spLocks noGrp="1"/>
          </p:cNvSpPr>
          <p:nvPr>
            <p:ph type="title"/>
          </p:nvPr>
        </p:nvSpPr>
        <p:spPr>
          <a:xfrm>
            <a:off x="457200" y="160461"/>
            <a:ext cx="8229600" cy="868362"/>
          </a:xfrm>
        </p:spPr>
        <p:txBody>
          <a:bodyPr/>
          <a:lstStyle/>
          <a:p>
            <a:r>
              <a:rPr lang="en-US" sz="3600" dirty="0"/>
              <a:t>Gradient Descent (for General Function)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2AE366-CD29-4F0E-BEBB-39C50EC203D6}"/>
                  </a:ext>
                </a:extLst>
              </p:cNvPr>
              <p:cNvSpPr>
                <a:spLocks noGrp="1"/>
              </p:cNvSpPr>
              <p:nvPr>
                <p:ph idx="1"/>
              </p:nvPr>
            </p:nvSpPr>
            <p:spPr>
              <a:xfrm>
                <a:off x="152400" y="980728"/>
                <a:ext cx="8839200" cy="2448272"/>
              </a:xfrm>
            </p:spPr>
            <p:txBody>
              <a:bodyPr>
                <a:normAutofit fontScale="70000" lnSpcReduction="20000"/>
              </a:bodyPr>
              <a:lstStyle/>
              <a:p>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corresponds to weight vector </a:t>
                </a:r>
                <a14:m>
                  <m:oMath xmlns:m="http://schemas.openxmlformats.org/officeDocument/2006/math">
                    <m:r>
                      <a:rPr lang="en-US" b="1" i="0" smtClean="0">
                        <a:latin typeface="Cambria Math" panose="02040503050406030204" pitchFamily="18" charset="0"/>
                      </a:rPr>
                      <m:t>𝐰</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to the objective value (i.e., loss function)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oMath>
                </a14:m>
                <a:r>
                  <a:rPr lang="en-US" dirty="0"/>
                  <a:t> for weight </a:t>
                </a:r>
                <a14:m>
                  <m:oMath xmlns:m="http://schemas.openxmlformats.org/officeDocument/2006/math">
                    <m:r>
                      <a:rPr lang="en-US" b="1">
                        <a:latin typeface="Cambria Math" panose="02040503050406030204" pitchFamily="18" charset="0"/>
                      </a:rPr>
                      <m:t>𝐰</m:t>
                    </m:r>
                  </m:oMath>
                </a14:m>
                <a:r>
                  <a:rPr lang="en-US" dirty="0"/>
                  <a:t>.  </a:t>
                </a:r>
              </a:p>
              <a:p>
                <a:r>
                  <a:rPr lang="en-US" dirty="0"/>
                  <a:t>To minimize </a:t>
                </a:r>
                <a14:m>
                  <m:oMath xmlns:m="http://schemas.openxmlformats.org/officeDocument/2006/math">
                    <m:r>
                      <a:rPr lang="en-US" i="1">
                        <a:latin typeface="Cambria Math" panose="02040503050406030204" pitchFamily="18" charset="0"/>
                      </a:rPr>
                      <m:t>𝐽</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oMath>
                </a14:m>
                <a:r>
                  <a:rPr lang="en-US" dirty="0"/>
                  <a:t>, we adjust weight vector </a:t>
                </a:r>
                <a14:m>
                  <m:oMath xmlns:m="http://schemas.openxmlformats.org/officeDocument/2006/math">
                    <m:r>
                      <a:rPr lang="en-US" b="1">
                        <a:latin typeface="Cambria Math" panose="02040503050406030204" pitchFamily="18" charset="0"/>
                      </a:rPr>
                      <m:t>𝐰</m:t>
                    </m:r>
                  </m:oMath>
                </a14:m>
                <a:r>
                  <a:rPr lang="en-US" dirty="0"/>
                  <a:t> in the direction of the negative of the gradient </a:t>
                </a:r>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1">
                            <a:latin typeface="Cambria Math" panose="02040503050406030204" pitchFamily="18" charset="0"/>
                          </a:rPr>
                          <m:t>𝐰</m:t>
                        </m:r>
                      </m:e>
                    </m:d>
                    <m:r>
                      <a:rPr lang="en-US" b="0" i="1" smtClean="0">
                        <a:latin typeface="Cambria Math" panose="02040503050406030204" pitchFamily="18" charset="0"/>
                      </a:rPr>
                      <m:t>,</m:t>
                    </m:r>
                    <m:r>
                      <m:rPr>
                        <m:sty m:val="p"/>
                      </m:rPr>
                      <a:rPr lang="en-US">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e>
                        </m:d>
                      </m:e>
                      <m:sup>
                        <m:r>
                          <a:rPr lang="en-US" b="0" i="1" smtClean="0">
                            <a:latin typeface="Cambria Math" panose="02040503050406030204" pitchFamily="18" charset="0"/>
                          </a:rPr>
                          <m:t>𝑇</m:t>
                        </m:r>
                      </m:sup>
                    </m:sSup>
                  </m:oMath>
                </a14:m>
                <a:endParaRPr lang="en-US" b="0" dirty="0"/>
              </a:p>
              <a:p>
                <a:pPr lvl="1"/>
                <a:r>
                  <a:rPr lang="en-US" dirty="0"/>
                  <a:t>Assume </a:t>
                </a:r>
                <a:r>
                  <a:rPr lang="en-US" b="0" dirty="0"/>
                  <a:t>weight vector </a:t>
                </a:r>
                <a14:m>
                  <m:oMath xmlns:m="http://schemas.openxmlformats.org/officeDocument/2006/math">
                    <m:r>
                      <a:rPr lang="en-US" b="1">
                        <a:latin typeface="Cambria Math" panose="02040503050406030204" pitchFamily="18" charset="0"/>
                      </a:rPr>
                      <m:t>𝐰</m:t>
                    </m:r>
                  </m:oMath>
                </a14:m>
                <a:r>
                  <a:rPr lang="en-US" b="0" dirty="0"/>
                  <a:t> is a </a:t>
                </a:r>
                <a14:m>
                  <m:oMath xmlns:m="http://schemas.openxmlformats.org/officeDocument/2006/math">
                    <m:r>
                      <a:rPr lang="en-US" b="0" i="1" smtClean="0">
                        <a:latin typeface="Cambria Math" panose="02040503050406030204" pitchFamily="18" charset="0"/>
                      </a:rPr>
                      <m:t>𝑛</m:t>
                    </m:r>
                  </m:oMath>
                </a14:m>
                <a:r>
                  <a:rPr lang="en-US" dirty="0"/>
                  <a:t>-dimensional vector.</a:t>
                </a:r>
              </a:p>
              <a:p>
                <a:pPr lvl="1"/>
                <a14:m>
                  <m:oMath xmlns:m="http://schemas.openxmlformats.org/officeDocument/2006/math">
                    <m:r>
                      <a:rPr lang="en-US" i="1">
                        <a:latin typeface="Cambria Math" panose="02040503050406030204" pitchFamily="18" charset="0"/>
                      </a:rPr>
                      <m:t>𝛼</m:t>
                    </m:r>
                  </m:oMath>
                </a14:m>
                <a:r>
                  <a:rPr lang="en-US" dirty="0"/>
                  <a:t> is step-size parameter that is typically gradually reduced.</a:t>
                </a:r>
              </a:p>
            </p:txBody>
          </p:sp>
        </mc:Choice>
        <mc:Fallback xmlns="">
          <p:sp>
            <p:nvSpPr>
              <p:cNvPr id="3" name="Content Placeholder 2">
                <a:extLst>
                  <a:ext uri="{FF2B5EF4-FFF2-40B4-BE49-F238E27FC236}">
                    <a16:creationId xmlns:a16="http://schemas.microsoft.com/office/drawing/2014/main" id="{E82AE366-CD29-4F0E-BEBB-39C50EC203D6}"/>
                  </a:ext>
                </a:extLst>
              </p:cNvPr>
              <p:cNvSpPr>
                <a:spLocks noGrp="1" noRot="1" noChangeAspect="1" noMove="1" noResize="1" noEditPoints="1" noAdjustHandles="1" noChangeArrowheads="1" noChangeShapeType="1" noTextEdit="1"/>
              </p:cNvSpPr>
              <p:nvPr>
                <p:ph idx="1"/>
              </p:nvPr>
            </p:nvSpPr>
            <p:spPr>
              <a:xfrm>
                <a:off x="152400" y="980728"/>
                <a:ext cx="8839200" cy="2448272"/>
              </a:xfrm>
              <a:blipFill>
                <a:blip r:embed="rId3"/>
                <a:stretch>
                  <a:fillRect l="-759" t="-4229"/>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FF89B59-3E03-4D62-BE82-FC1565B3136A}"/>
              </a:ext>
            </a:extLst>
          </p:cNvPr>
          <p:cNvPicPr>
            <a:picLocks noChangeAspect="1"/>
          </p:cNvPicPr>
          <p:nvPr/>
        </p:nvPicPr>
        <p:blipFill>
          <a:blip r:embed="rId4"/>
          <a:stretch>
            <a:fillRect/>
          </a:stretch>
        </p:blipFill>
        <p:spPr>
          <a:xfrm>
            <a:off x="1146619" y="3501008"/>
            <a:ext cx="6850762" cy="328557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AC052B-FE25-416A-82F3-9BE9D49F9652}"/>
                  </a:ext>
                </a:extLst>
              </p:cNvPr>
              <p:cNvSpPr/>
              <p:nvPr/>
            </p:nvSpPr>
            <p:spPr>
              <a:xfrm>
                <a:off x="1115616" y="3815086"/>
                <a:ext cx="984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𝐽</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m:oMathPara>
                </a14:m>
                <a:endParaRPr lang="en-SE" sz="2800" dirty="0"/>
              </a:p>
            </p:txBody>
          </p:sp>
        </mc:Choice>
        <mc:Fallback xmlns="">
          <p:sp>
            <p:nvSpPr>
              <p:cNvPr id="6" name="Rectangle 5">
                <a:extLst>
                  <a:ext uri="{FF2B5EF4-FFF2-40B4-BE49-F238E27FC236}">
                    <a16:creationId xmlns:a16="http://schemas.microsoft.com/office/drawing/2014/main" id="{67AC052B-FE25-416A-82F3-9BE9D49F9652}"/>
                  </a:ext>
                </a:extLst>
              </p:cNvPr>
              <p:cNvSpPr>
                <a:spLocks noRot="1" noChangeAspect="1" noMove="1" noResize="1" noEditPoints="1" noAdjustHandles="1" noChangeArrowheads="1" noChangeShapeType="1" noTextEdit="1"/>
              </p:cNvSpPr>
              <p:nvPr/>
            </p:nvSpPr>
            <p:spPr>
              <a:xfrm>
                <a:off x="1115616" y="3815086"/>
                <a:ext cx="984437"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244379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3878-B3B1-4ACA-98A5-7516906A9AB5}"/>
              </a:ext>
            </a:extLst>
          </p:cNvPr>
          <p:cNvSpPr>
            <a:spLocks noGrp="1"/>
          </p:cNvSpPr>
          <p:nvPr>
            <p:ph type="title"/>
          </p:nvPr>
        </p:nvSpPr>
        <p:spPr/>
        <p:txBody>
          <a:bodyPr>
            <a:normAutofit/>
          </a:bodyPr>
          <a:lstStyle/>
          <a:p>
            <a:r>
              <a:rPr lang="en-US" dirty="0"/>
              <a:t>Stochastic Gradient Descent (SGD)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8D76C7-FB11-4EB3-AC94-18A4954DDD66}"/>
                  </a:ext>
                </a:extLst>
              </p:cNvPr>
              <p:cNvSpPr>
                <a:spLocks noGrp="1"/>
              </p:cNvSpPr>
              <p:nvPr>
                <p:ph idx="1"/>
              </p:nvPr>
            </p:nvSpPr>
            <p:spPr>
              <a:xfrm>
                <a:off x="152400" y="1285860"/>
                <a:ext cx="8839200" cy="5383500"/>
              </a:xfrm>
            </p:spPr>
            <p:txBody>
              <a:bodyPr>
                <a:normAutofit fontScale="92500" lnSpcReduction="20000"/>
              </a:bodyPr>
              <a:lstStyle/>
              <a:p>
                <a:r>
                  <a:rPr lang="en-US" dirty="0"/>
                  <a:t>Gradient Descent for minimizing Mean Squared Value Error (impractical for a large number of states)</a:t>
                </a:r>
              </a:p>
              <a:p>
                <a:pPr lvl="1"/>
                <a14:m>
                  <m:oMath xmlns:m="http://schemas.openxmlformats.org/officeDocument/2006/math">
                    <m:r>
                      <m:rPr>
                        <m:sty m:val="p"/>
                      </m:rPr>
                      <a:rPr lang="en-US" b="0" i="0"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m:rPr>
                        <m:sty m:val="p"/>
                      </m:rPr>
                      <a:rPr lang="en-US" smtClean="0">
                        <a:solidFill>
                          <a:srgbClr val="C00000"/>
                        </a:solidFill>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e>
                    </m:nary>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r>
                              <m:rPr>
                                <m:sty m:val="p"/>
                              </m:rPr>
                              <a:rPr lang="en-US" smtClean="0">
                                <a:solidFill>
                                  <a:srgbClr val="C00000"/>
                                </a:solidFill>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sup>
                            <m:r>
                              <a:rPr lang="en-US" i="1">
                                <a:latin typeface="Cambria Math" panose="02040503050406030204" pitchFamily="18" charset="0"/>
                              </a:rPr>
                              <m:t>2</m:t>
                            </m:r>
                          </m:sup>
                        </m:sSup>
                      </m:e>
                    </m:nary>
                    <m:r>
                      <a:rPr lang="en-US" b="0" i="1" smtClean="0">
                        <a:latin typeface="Cambria Math" panose="02040503050406030204" pitchFamily="18" charset="0"/>
                      </a:rPr>
                      <m:t>=−2</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nary>
                    <m:r>
                      <m:rPr>
                        <m:sty m:val="p"/>
                      </m:rPr>
                      <a:rPr lang="en-US">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oMath>
                </a14:m>
                <a:endParaRPr lang="en-US" b="0" i="1" dirty="0">
                  <a:latin typeface="Cambria Math" panose="02040503050406030204" pitchFamily="18" charset="0"/>
                </a:endParaRPr>
              </a:p>
              <a:p>
                <a:pPr lvl="1"/>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r>
                      <a:rPr lang="en-US" b="1">
                        <a:latin typeface="Cambria Math" panose="02040503050406030204" pitchFamily="18" charset="0"/>
                      </a:rPr>
                      <m:t>𝐰</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0" smtClean="0">
                            <a:latin typeface="Cambria Math" panose="02040503050406030204" pitchFamily="18" charset="0"/>
                          </a:rPr>
                          <m:t>2</m:t>
                        </m:r>
                      </m:den>
                    </m:f>
                    <m:r>
                      <a:rPr lang="en-US" b="0" i="1" smtClean="0">
                        <a:latin typeface="Cambria Math" panose="02040503050406030204" pitchFamily="18" charset="0"/>
                      </a:rPr>
                      <m:t>𝛼</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i="1">
                        <a:latin typeface="Cambria Math" panose="02040503050406030204" pitchFamily="18" charset="0"/>
                      </a:rPr>
                      <m:t>𝛼</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nary>
                    <m:r>
                      <m:rPr>
                        <m:sty m:val="p"/>
                      </m:rPr>
                      <a:rPr lang="en-US" b="0" i="0" smtClean="0">
                        <a:solidFill>
                          <a:schemeClr val="tx1"/>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Stochastic Gradient Descent (SGD): on each step, update </a:t>
                </a:r>
                <a14:m>
                  <m:oMath xmlns:m="http://schemas.openxmlformats.org/officeDocument/2006/math">
                    <m:r>
                      <a:rPr lang="en-US" b="1">
                        <a:latin typeface="Cambria Math" panose="02040503050406030204" pitchFamily="18" charset="0"/>
                      </a:rPr>
                      <m:t>𝐰</m:t>
                    </m:r>
                  </m:oMath>
                </a14:m>
                <a:r>
                  <a:rPr lang="en-US" dirty="0"/>
                  <a:t> based on a single new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a14:m>
                <a:r>
                  <a:rPr lang="en-US" dirty="0"/>
                  <a:t> and its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oMath>
                </a14:m>
                <a:r>
                  <a:rPr lang="en-US" dirty="0"/>
                  <a: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p:txBody>
          </p:sp>
        </mc:Choice>
        <mc:Fallback xmlns="">
          <p:sp>
            <p:nvSpPr>
              <p:cNvPr id="3" name="Content Placeholder 2">
                <a:extLst>
                  <a:ext uri="{FF2B5EF4-FFF2-40B4-BE49-F238E27FC236}">
                    <a16:creationId xmlns:a16="http://schemas.microsoft.com/office/drawing/2014/main" id="{4F8D76C7-FB11-4EB3-AC94-18A4954DDD66}"/>
                  </a:ext>
                </a:extLst>
              </p:cNvPr>
              <p:cNvSpPr>
                <a:spLocks noGrp="1" noRot="1" noChangeAspect="1" noMove="1" noResize="1" noEditPoints="1" noAdjustHandles="1" noChangeArrowheads="1" noChangeShapeType="1" noTextEdit="1"/>
              </p:cNvSpPr>
              <p:nvPr>
                <p:ph idx="1"/>
              </p:nvPr>
            </p:nvSpPr>
            <p:spPr>
              <a:xfrm>
                <a:off x="152400" y="1285860"/>
                <a:ext cx="8839200" cy="5383500"/>
              </a:xfrm>
              <a:blipFill>
                <a:blip r:embed="rId3"/>
                <a:stretch>
                  <a:fillRect l="-1379" t="-3171"/>
                </a:stretch>
              </a:blipFill>
            </p:spPr>
            <p:txBody>
              <a:bodyPr/>
              <a:lstStyle/>
              <a:p>
                <a:r>
                  <a:rPr lang="en-SE">
                    <a:noFill/>
                  </a:rPr>
                  <a:t> </a:t>
                </a:r>
              </a:p>
            </p:txBody>
          </p:sp>
        </mc:Fallback>
      </mc:AlternateContent>
    </p:spTree>
    <p:extLst>
      <p:ext uri="{BB962C8B-B14F-4D97-AF65-F5344CB8AC3E}">
        <p14:creationId xmlns:p14="http://schemas.microsoft.com/office/powerpoint/2010/main" val="6128256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D918-59E8-4033-A8D8-01EAD3DD330D}"/>
              </a:ext>
            </a:extLst>
          </p:cNvPr>
          <p:cNvSpPr>
            <a:spLocks noGrp="1"/>
          </p:cNvSpPr>
          <p:nvPr>
            <p:ph type="title"/>
          </p:nvPr>
        </p:nvSpPr>
        <p:spPr/>
        <p:txBody>
          <a:bodyPr/>
          <a:lstStyle/>
          <a:p>
            <a:r>
              <a:rPr lang="en-US" dirty="0"/>
              <a:t>Gradient Monte Carlo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3D73DC-481C-4CE3-805C-790F34C1CE06}"/>
                  </a:ext>
                </a:extLst>
              </p:cNvPr>
              <p:cNvSpPr>
                <a:spLocks noGrp="1"/>
              </p:cNvSpPr>
              <p:nvPr>
                <p:ph idx="1"/>
              </p:nvPr>
            </p:nvSpPr>
            <p:spPr/>
            <p:txBody>
              <a:bodyPr/>
              <a:lstStyle/>
              <a:p>
                <a:r>
                  <a:rPr lang="en-US" dirty="0"/>
                  <a:t>Gradient Monte Carlo: Use MC target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oMath>
                </a14:m>
                <a:r>
                  <a:rPr lang="en-US" dirty="0"/>
                  <a:t> as unbiased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𝐺</m:t>
                        </m:r>
                      </m:e>
                      <m:sub>
                        <m:r>
                          <a:rPr lang="en-US" i="1" dirty="0">
                            <a:solidFill>
                              <a:srgbClr val="C00000"/>
                            </a:solidFill>
                            <a:latin typeface="Cambria Math" panose="02040503050406030204" pitchFamily="18" charset="0"/>
                          </a:rPr>
                          <m:t>𝑡</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pPr lvl="1"/>
                <a:r>
                  <a:rPr lang="en-US" dirty="0"/>
                  <a:t>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C53D73DC-481C-4CE3-805C-790F34C1CE06}"/>
                  </a:ext>
                </a:extLst>
              </p:cNvPr>
              <p:cNvSpPr>
                <a:spLocks noGrp="1" noRot="1" noChangeAspect="1" noMove="1" noResize="1" noEditPoints="1" noAdjustHandles="1" noChangeArrowheads="1" noChangeShapeType="1" noTextEdit="1"/>
              </p:cNvSpPr>
              <p:nvPr>
                <p:ph idx="1"/>
              </p:nvPr>
            </p:nvSpPr>
            <p:spPr>
              <a:blipFill>
                <a:blip r:embed="rId2"/>
                <a:stretch>
                  <a:fillRect l="-1586" t="-1405"/>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B72CED1-28DE-4E62-99A3-E43BC7463EE4}"/>
              </a:ext>
            </a:extLst>
          </p:cNvPr>
          <p:cNvPicPr>
            <a:picLocks noChangeAspect="1"/>
          </p:cNvPicPr>
          <p:nvPr/>
        </p:nvPicPr>
        <p:blipFill>
          <a:blip r:embed="rId3"/>
          <a:stretch>
            <a:fillRect/>
          </a:stretch>
        </p:blipFill>
        <p:spPr>
          <a:xfrm>
            <a:off x="379197" y="3717032"/>
            <a:ext cx="8385606" cy="2952328"/>
          </a:xfrm>
          <a:prstGeom prst="rect">
            <a:avLst/>
          </a:prstGeom>
        </p:spPr>
      </p:pic>
    </p:spTree>
    <p:extLst>
      <p:ext uri="{BB962C8B-B14F-4D97-AF65-F5344CB8AC3E}">
        <p14:creationId xmlns:p14="http://schemas.microsoft.com/office/powerpoint/2010/main" val="12713259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D657D-CED9-44A9-87B9-73C01B249108}"/>
              </a:ext>
            </a:extLst>
          </p:cNvPr>
          <p:cNvSpPr>
            <a:spLocks noGrp="1"/>
          </p:cNvSpPr>
          <p:nvPr>
            <p:ph type="title"/>
          </p:nvPr>
        </p:nvSpPr>
        <p:spPr/>
        <p:txBody>
          <a:bodyPr/>
          <a:lstStyle/>
          <a:p>
            <a:r>
              <a:rPr lang="en-US" dirty="0"/>
              <a:t>Semi-Gradient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092BAF-D5D0-4099-B4B9-E373ED54C3F6}"/>
                  </a:ext>
                </a:extLst>
              </p:cNvPr>
              <p:cNvSpPr>
                <a:spLocks noGrp="1"/>
              </p:cNvSpPr>
              <p:nvPr>
                <p:ph idx="1"/>
              </p:nvPr>
            </p:nvSpPr>
            <p:spPr>
              <a:xfrm>
                <a:off x="152400" y="980728"/>
                <a:ext cx="8839200" cy="2664296"/>
              </a:xfrm>
            </p:spPr>
            <p:txBody>
              <a:bodyPr>
                <a:normAutofit fontScale="55000" lnSpcReduction="20000"/>
              </a:bodyPr>
              <a:lstStyle/>
              <a:p>
                <a:r>
                  <a:rPr lang="en-US" dirty="0"/>
                  <a:t>Use 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oMath>
                </a14:m>
                <a:r>
                  <a:rPr lang="en-US" dirty="0"/>
                  <a:t> as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𝛼</m:t>
                    </m:r>
                    <m:r>
                      <m:rPr>
                        <m:sty m:val="p"/>
                      </m:rPr>
                      <a:rPr lang="en-US"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smtClean="0">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smtClean="0">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pPr lvl="1"/>
                <a:r>
                  <a:rPr lang="en-US" dirty="0"/>
                  <a:t>Since </a:t>
                </a:r>
                <a14:m>
                  <m:oMath xmlns:m="http://schemas.openxmlformats.org/officeDocument/2006/math">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e>
                    </m:d>
                    <m:r>
                      <a:rPr lang="en-US" b="0" i="1" dirty="0" smtClean="0">
                        <a:latin typeface="Cambria Math" panose="02040503050406030204" pitchFamily="18" charset="0"/>
                      </a:rPr>
                      <m:t>≠0</m:t>
                    </m:r>
                  </m:oMath>
                </a14:m>
                <a:endParaRPr lang="en-US" dirty="0"/>
              </a:p>
              <a:p>
                <a:r>
                  <a:rPr lang="en-US" dirty="0"/>
                  <a:t>Semi-Gradient TD(0): use the semi-gradient as approximation to the real gradient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It may not converge to local minimum, but it converges faster than Gradient MC due to more frequent (per timestep instead of per episode) and less noisy updates.</a:t>
                </a:r>
              </a:p>
            </p:txBody>
          </p:sp>
        </mc:Choice>
        <mc:Fallback xmlns="">
          <p:sp>
            <p:nvSpPr>
              <p:cNvPr id="3" name="Content Placeholder 2">
                <a:extLst>
                  <a:ext uri="{FF2B5EF4-FFF2-40B4-BE49-F238E27FC236}">
                    <a16:creationId xmlns:a16="http://schemas.microsoft.com/office/drawing/2014/main" id="{22092BAF-D5D0-4099-B4B9-E373ED54C3F6}"/>
                  </a:ext>
                </a:extLst>
              </p:cNvPr>
              <p:cNvSpPr>
                <a:spLocks noGrp="1" noRot="1" noChangeAspect="1" noMove="1" noResize="1" noEditPoints="1" noAdjustHandles="1" noChangeArrowheads="1" noChangeShapeType="1" noTextEdit="1"/>
              </p:cNvSpPr>
              <p:nvPr>
                <p:ph idx="1"/>
              </p:nvPr>
            </p:nvSpPr>
            <p:spPr>
              <a:xfrm>
                <a:off x="152400" y="980728"/>
                <a:ext cx="8839200" cy="2664296"/>
              </a:xfrm>
              <a:blipFill>
                <a:blip r:embed="rId2"/>
                <a:stretch>
                  <a:fillRect l="-414" t="-3204"/>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F7689C4-828E-4E51-A88A-7DA6D52E8AB4}"/>
              </a:ext>
            </a:extLst>
          </p:cNvPr>
          <p:cNvPicPr>
            <a:picLocks noChangeAspect="1"/>
          </p:cNvPicPr>
          <p:nvPr/>
        </p:nvPicPr>
        <p:blipFill>
          <a:blip r:embed="rId3"/>
          <a:stretch>
            <a:fillRect/>
          </a:stretch>
        </p:blipFill>
        <p:spPr>
          <a:xfrm>
            <a:off x="24421" y="3501008"/>
            <a:ext cx="6845786" cy="3285570"/>
          </a:xfrm>
          <a:prstGeom prst="rect">
            <a:avLst/>
          </a:prstGeom>
        </p:spPr>
      </p:pic>
      <p:pic>
        <p:nvPicPr>
          <p:cNvPr id="6" name="Picture 5">
            <a:extLst>
              <a:ext uri="{FF2B5EF4-FFF2-40B4-BE49-F238E27FC236}">
                <a16:creationId xmlns:a16="http://schemas.microsoft.com/office/drawing/2014/main" id="{3F40469A-F624-43C6-BAA6-CFF2FF726745}"/>
              </a:ext>
            </a:extLst>
          </p:cNvPr>
          <p:cNvPicPr>
            <a:picLocks noChangeAspect="1"/>
          </p:cNvPicPr>
          <p:nvPr/>
        </p:nvPicPr>
        <p:blipFill>
          <a:blip r:embed="rId4"/>
          <a:stretch>
            <a:fillRect/>
          </a:stretch>
        </p:blipFill>
        <p:spPr>
          <a:xfrm>
            <a:off x="5508104" y="4595825"/>
            <a:ext cx="3611475" cy="2162080"/>
          </a:xfrm>
          <a:prstGeom prst="rect">
            <a:avLst/>
          </a:prstGeom>
        </p:spPr>
      </p:pic>
    </p:spTree>
    <p:extLst>
      <p:ext uri="{BB962C8B-B14F-4D97-AF65-F5344CB8AC3E}">
        <p14:creationId xmlns:p14="http://schemas.microsoft.com/office/powerpoint/2010/main" val="6626589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0DE-B9C2-4D9F-B6AF-DA8FD75289EE}"/>
              </a:ext>
            </a:extLst>
          </p:cNvPr>
          <p:cNvSpPr>
            <a:spLocks noGrp="1"/>
          </p:cNvSpPr>
          <p:nvPr>
            <p:ph type="title"/>
          </p:nvPr>
        </p:nvSpPr>
        <p:spPr/>
        <p:txBody>
          <a:bodyPr>
            <a:normAutofit/>
          </a:bodyPr>
          <a:lstStyle/>
          <a:p>
            <a:r>
              <a:rPr lang="en-US" dirty="0"/>
              <a:t>TD vs. </a:t>
            </a:r>
            <a:r>
              <a:rPr lang="en-US"/>
              <a:t>Supervised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5FE5B-8D2C-4301-8159-87390FD679AF}"/>
                  </a:ext>
                </a:extLst>
              </p:cNvPr>
              <p:cNvSpPr>
                <a:spLocks noGrp="1"/>
              </p:cNvSpPr>
              <p:nvPr>
                <p:ph idx="1"/>
              </p:nvPr>
            </p:nvSpPr>
            <p:spPr/>
            <p:txBody>
              <a:bodyPr>
                <a:normAutofit fontScale="92500"/>
              </a:bodyPr>
              <a:lstStyle/>
              <a:p>
                <a:r>
                  <a:rPr lang="en-US" dirty="0"/>
                  <a:t>TD tries to learn parametrize value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b="1" dirty="0">
                            <a:latin typeface="Cambria Math" panose="02040503050406030204" pitchFamily="18" charset="0"/>
                          </a:rPr>
                          <m:t>𝐰</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b="1" dirty="0">
                        <a:latin typeface="Cambria Math" panose="02040503050406030204" pitchFamily="18" charset="0"/>
                      </a:rPr>
                      <m:t>𝐰</m:t>
                    </m:r>
                  </m:oMath>
                </a14:m>
                <a:r>
                  <a:rPr lang="en-US" dirty="0"/>
                  <a:t> is a set of weights)</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1" dirty="0">
                                <a:latin typeface="Cambria Math" panose="02040503050406030204" pitchFamily="18" charset="0"/>
                              </a:rPr>
                              <m:t>𝐰</m:t>
                            </m:r>
                            <m:r>
                              <a:rPr lang="en-US" b="0" i="1" dirty="0" smtClean="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d>
                        <m:r>
                          <a:rPr lang="en-US" i="1">
                            <a:latin typeface="Cambria Math" panose="02040503050406030204" pitchFamily="18" charset="0"/>
                          </a:rPr>
                          <m:t>,…</m:t>
                        </m:r>
                      </m:e>
                    </m:d>
                  </m:oMath>
                </a14:m>
                <a:endParaRPr lang="en-US" dirty="0"/>
              </a:p>
              <a:p>
                <a:pPr lvl="1"/>
                <a:r>
                  <a:rPr lang="en-US" dirty="0"/>
                  <a:t>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depends on </a:t>
                </a:r>
                <a14:m>
                  <m:oMath xmlns:m="http://schemas.openxmlformats.org/officeDocument/2006/math">
                    <m:r>
                      <a:rPr lang="en-US" b="1" dirty="0">
                        <a:latin typeface="Cambria Math" panose="02040503050406030204" pitchFamily="18" charset="0"/>
                      </a:rPr>
                      <m:t>𝐰</m:t>
                    </m:r>
                  </m:oMath>
                </a14:m>
                <a:r>
                  <a:rPr lang="en-US" dirty="0"/>
                  <a:t>. (non </a:t>
                </a:r>
                <a:r>
                  <a:rPr lang="en-US" dirty="0" err="1"/>
                  <a:t>i.i.d</a:t>
                </a:r>
                <a:r>
                  <a:rPr lang="en-US" dirty="0"/>
                  <a:t>)</a:t>
                </a:r>
              </a:p>
              <a:p>
                <a:r>
                  <a:rPr lang="en-US" dirty="0"/>
                  <a:t>Compare with Supervised Learning, with fixed and given target (</a:t>
                </a:r>
                <a:r>
                  <a:rPr lang="en-US" dirty="0" err="1"/>
                  <a:t>i.i.d</a:t>
                </a:r>
                <a:r>
                  <a:rPr lang="en-US" dirty="0"/>
                  <a:t>)</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dirty="0">
                        <a:latin typeface="Cambria Math" panose="02040503050406030204" pitchFamily="18" charset="0"/>
                      </a:rPr>
                      <m:t>𝐰</m:t>
                    </m:r>
                    <m:r>
                      <a:rPr lang="en-US" b="0" i="1" smtClean="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3</m:t>
                                </m:r>
                              </m:sub>
                            </m:sSub>
                          </m:e>
                        </m:d>
                        <m:r>
                          <a:rPr lang="en-US" i="1">
                            <a:latin typeface="Cambria Math" panose="02040503050406030204" pitchFamily="18" charset="0"/>
                          </a:rPr>
                          <m:t>…</m:t>
                        </m:r>
                      </m:e>
                    </m:d>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DA5FE5B-8D2C-4301-8159-87390FD679AF}"/>
                  </a:ext>
                </a:extLst>
              </p:cNvPr>
              <p:cNvSpPr>
                <a:spLocks noGrp="1" noRot="1" noChangeAspect="1" noMove="1" noResize="1" noEditPoints="1" noAdjustHandles="1" noChangeArrowheads="1" noChangeShapeType="1" noTextEdit="1"/>
              </p:cNvSpPr>
              <p:nvPr>
                <p:ph idx="1"/>
              </p:nvPr>
            </p:nvSpPr>
            <p:spPr>
              <a:blipFill>
                <a:blip r:embed="rId3"/>
                <a:stretch>
                  <a:fillRect l="-1481" t="-1553" b="-1434"/>
                </a:stretch>
              </a:blipFill>
            </p:spPr>
            <p:txBody>
              <a:bodyPr/>
              <a:lstStyle/>
              <a:p>
                <a:r>
                  <a:rPr lang="en-SE">
                    <a:noFill/>
                  </a:rPr>
                  <a:t> </a:t>
                </a:r>
              </a:p>
            </p:txBody>
          </p:sp>
        </mc:Fallback>
      </mc:AlternateContent>
    </p:spTree>
    <p:extLst>
      <p:ext uri="{BB962C8B-B14F-4D97-AF65-F5344CB8AC3E}">
        <p14:creationId xmlns:p14="http://schemas.microsoft.com/office/powerpoint/2010/main" val="20104386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F4C-6F08-4544-9F26-EC8BE082B17D}"/>
              </a:ext>
            </a:extLst>
          </p:cNvPr>
          <p:cNvSpPr>
            <a:spLocks noGrp="1"/>
          </p:cNvSpPr>
          <p:nvPr>
            <p:ph type="title"/>
          </p:nvPr>
        </p:nvSpPr>
        <p:spPr/>
        <p:txBody>
          <a:bodyPr/>
          <a:lstStyle/>
          <a:p>
            <a:r>
              <a:rPr lang="en-US" dirty="0"/>
              <a:t>TD w. Linear Function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7AA991-1D74-4AC1-8858-BBC05D037401}"/>
                  </a:ext>
                </a:extLst>
              </p:cNvPr>
              <p:cNvSpPr>
                <a:spLocks noGrp="1"/>
              </p:cNvSpPr>
              <p:nvPr>
                <p:ph idx="1"/>
              </p:nvPr>
            </p:nvSpPr>
            <p:spPr>
              <a:xfrm>
                <a:off x="152400" y="1285860"/>
                <a:ext cx="8839200" cy="5500718"/>
              </a:xfrm>
            </p:spPr>
            <p:txBody>
              <a:bodyPr>
                <a:normAutofit fontScale="70000" lnSpcReduction="20000"/>
              </a:bodyPr>
              <a:lstStyle/>
              <a:p>
                <a:r>
                  <a:rPr lang="en-US" dirty="0"/>
                  <a:t>For linear value function approximation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smtClean="0">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𝑇</m:t>
                        </m:r>
                      </m:sup>
                    </m:sSup>
                    <m:r>
                      <a:rPr lang="en-US" b="1" i="0" smtClean="0">
                        <a:latin typeface="Cambria Math" panose="02040503050406030204" pitchFamily="18" charset="0"/>
                      </a:rPr>
                      <m:t>𝐱</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we have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b="0" i="1" smtClean="0">
                        <a:latin typeface="Cambria Math" panose="02040503050406030204" pitchFamily="18" charset="0"/>
                      </a:rPr>
                      <m:t>=</m:t>
                    </m:r>
                    <m:r>
                      <a:rPr lang="en-US" b="1">
                        <a:latin typeface="Cambria Math" panose="02040503050406030204" pitchFamily="18" charset="0"/>
                      </a:rPr>
                      <m:t>𝐱</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a:p>
                <a:pPr lvl="1"/>
                <a:r>
                  <a:rPr lang="en-US" dirty="0"/>
                  <a:t>e.g. for feature vector of size 2:</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𝑤</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b="0" i="1" dirty="0">
                  <a:latin typeface="Cambria Math" panose="02040503050406030204" pitchFamily="18" charset="0"/>
                </a:endParaRPr>
              </a:p>
              <a:p>
                <a:pPr lvl="1"/>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
                                <m:dPr>
                                  <m:ctrlPr>
                                    <a:rPr lang="en-US" i="1">
                                      <a:latin typeface="Cambria Math" panose="02040503050406030204" pitchFamily="18" charset="0"/>
                                    </a:rPr>
                                  </m:ctrlPr>
                                </m:dPr>
                                <m:e>
                                  <m:r>
                                    <m:rPr>
                                      <m:brk m:alnAt="7"/>
                                    </m:rPr>
                                    <a:rPr lang="en-US" i="1">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oMath>
                </a14:m>
                <a:endParaRPr lang="en-US" dirty="0"/>
              </a:p>
              <a:p>
                <a:r>
                  <a:rPr lang="en-US" dirty="0"/>
                  <a:t>Semi-gradient TD: </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a:rPr lang="en-US" b="1">
                        <a:latin typeface="Cambria Math" panose="02040503050406030204" pitchFamily="18" charset="0"/>
                      </a:rPr>
                      <m:t>𝐱</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Weight update = step size </a:t>
                </a:r>
                <a14:m>
                  <m:oMath xmlns:m="http://schemas.openxmlformats.org/officeDocument/2006/math">
                    <m:r>
                      <a:rPr lang="en-US" b="0" i="1" smtClean="0">
                        <a:latin typeface="Cambria Math" panose="02040503050406030204" pitchFamily="18" charset="0"/>
                      </a:rPr>
                      <m:t>×</m:t>
                    </m:r>
                  </m:oMath>
                </a14:m>
                <a:r>
                  <a:rPr lang="en-US" dirty="0"/>
                  <a:t> TD error </a:t>
                </a:r>
                <a14:m>
                  <m:oMath xmlns:m="http://schemas.openxmlformats.org/officeDocument/2006/math">
                    <m:r>
                      <a:rPr lang="en-US" i="1">
                        <a:latin typeface="Cambria Math" panose="02040503050406030204" pitchFamily="18" charset="0"/>
                      </a:rPr>
                      <m:t>×</m:t>
                    </m:r>
                  </m:oMath>
                </a14:m>
                <a:r>
                  <a:rPr lang="en-US" dirty="0"/>
                  <a:t> feature value</a:t>
                </a:r>
              </a:p>
              <a:p>
                <a:r>
                  <a:rPr lang="en-US" dirty="0"/>
                  <a:t>A theorem relating Linear TD’s fixed-point and minimum of Value Error:</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0">
                                <a:latin typeface="Cambria Math" panose="02040503050406030204" pitchFamily="18" charset="0"/>
                              </a:rPr>
                              <m:t>𝐰</m:t>
                            </m:r>
                          </m:e>
                          <m:sub>
                            <m:r>
                              <a:rPr lang="en-US" b="0" i="1" smtClean="0">
                                <a:latin typeface="Cambria Math" panose="02040503050406030204" pitchFamily="18" charset="0"/>
                              </a:rPr>
                              <m:t>𝑇𝐷</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0" smtClean="0">
                                <a:latin typeface="Cambria Math" panose="02040503050406030204" pitchFamily="18" charset="0"/>
                              </a:rPr>
                              <m:t>𝐰</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a:rPr lang="en-US" b="1" i="0">
                            <a:latin typeface="Cambria Math" panose="02040503050406030204" pitchFamily="18" charset="0"/>
                          </a:rPr>
                          <m:t>𝐰</m:t>
                        </m:r>
                        <m:r>
                          <a:rPr lang="en-US" i="1">
                            <a:latin typeface="Cambria Math" panose="02040503050406030204" pitchFamily="18" charset="0"/>
                          </a:rPr>
                          <m:t>)</m:t>
                        </m:r>
                      </m:e>
                    </m:func>
                  </m:oMath>
                </a14:m>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EA7AA991-1D74-4AC1-8858-BBC05D037401}"/>
                  </a:ext>
                </a:extLst>
              </p:cNvPr>
              <p:cNvSpPr>
                <a:spLocks noGrp="1" noRot="1" noChangeAspect="1" noMove="1" noResize="1" noEditPoints="1" noAdjustHandles="1" noChangeArrowheads="1" noChangeShapeType="1" noTextEdit="1"/>
              </p:cNvSpPr>
              <p:nvPr>
                <p:ph idx="1"/>
              </p:nvPr>
            </p:nvSpPr>
            <p:spPr>
              <a:xfrm>
                <a:off x="152400" y="1285860"/>
                <a:ext cx="8839200" cy="5500718"/>
              </a:xfrm>
              <a:blipFill>
                <a:blip r:embed="rId3"/>
                <a:stretch>
                  <a:fillRect l="-759" t="-1885"/>
                </a:stretch>
              </a:blipFill>
            </p:spPr>
            <p:txBody>
              <a:bodyPr/>
              <a:lstStyle/>
              <a:p>
                <a:r>
                  <a:rPr lang="en-SE">
                    <a:noFill/>
                  </a:rPr>
                  <a:t> </a:t>
                </a:r>
              </a:p>
            </p:txBody>
          </p:sp>
        </mc:Fallback>
      </mc:AlternateContent>
    </p:spTree>
    <p:extLst>
      <p:ext uri="{BB962C8B-B14F-4D97-AF65-F5344CB8AC3E}">
        <p14:creationId xmlns:p14="http://schemas.microsoft.com/office/powerpoint/2010/main" val="37819640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3E8-8263-4B49-BA20-145EF9AC8924}"/>
              </a:ext>
            </a:extLst>
          </p:cNvPr>
          <p:cNvSpPr>
            <a:spLocks noGrp="1"/>
          </p:cNvSpPr>
          <p:nvPr>
            <p:ph type="title"/>
          </p:nvPr>
        </p:nvSpPr>
        <p:spPr/>
        <p:txBody>
          <a:bodyPr/>
          <a:lstStyle/>
          <a:p>
            <a:r>
              <a:rPr lang="en-US" dirty="0"/>
              <a:t>Tabular TD is a Special Case of Linear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89F99D-9B38-4E61-A552-8E081090857D}"/>
                  </a:ext>
                </a:extLst>
              </p:cNvPr>
              <p:cNvSpPr>
                <a:spLocks noGrp="1"/>
              </p:cNvSpPr>
              <p:nvPr>
                <p:ph idx="1"/>
              </p:nvPr>
            </p:nvSpPr>
            <p:spPr>
              <a:xfrm>
                <a:off x="152400" y="1285860"/>
                <a:ext cx="8839200" cy="5671532"/>
              </a:xfrm>
            </p:spPr>
            <p:txBody>
              <a:bodyPr>
                <a:normAutofit fontScale="70000" lnSpcReduction="20000"/>
              </a:bodyPr>
              <a:lstStyle/>
              <a:p>
                <a:r>
                  <a:rPr lang="en-US" dirty="0"/>
                  <a:t>For Tabular TD, feature vector is one-hot encoding of states: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…0 1 0 …0</m:t>
                            </m:r>
                          </m:e>
                        </m:d>
                      </m:e>
                      <m:sup>
                        <m:r>
                          <a:rPr lang="en-US" i="1">
                            <a:latin typeface="Cambria Math" panose="02040503050406030204" pitchFamily="18" charset="0"/>
                          </a:rPr>
                          <m:t>𝑇</m:t>
                        </m:r>
                      </m:sup>
                    </m:sSup>
                  </m:oMath>
                </a14:m>
                <a:r>
                  <a:rPr lang="en-US" dirty="0"/>
                  <a:t>, with </a:t>
                </a:r>
                <a14:m>
                  <m:oMath xmlns:m="http://schemas.openxmlformats.org/officeDocument/2006/math">
                    <m:r>
                      <a:rPr lang="en-US" i="1">
                        <a:latin typeface="Cambria Math" panose="02040503050406030204" pitchFamily="18" charset="0"/>
                      </a:rPr>
                      <m:t>1</m:t>
                    </m:r>
                  </m:oMath>
                </a14:m>
                <a:r>
                  <a:rPr lang="en-US" dirty="0"/>
                  <a:t>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element and </a:t>
                </a:r>
                <a14:m>
                  <m:oMath xmlns:m="http://schemas.openxmlformats.org/officeDocument/2006/math">
                    <m:r>
                      <a:rPr lang="en-US" b="0" i="1" smtClean="0">
                        <a:latin typeface="Cambria Math" panose="02040503050406030204" pitchFamily="18" charset="0"/>
                      </a:rPr>
                      <m:t>0</m:t>
                    </m:r>
                  </m:oMath>
                </a14:m>
                <a:r>
                  <a:rPr lang="en-US" dirty="0"/>
                  <a:t> for all others. This assigns a value to each individual state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1">
                            <a:latin typeface="Cambria Math" panose="02040503050406030204" pitchFamily="18" charset="0"/>
                          </a:rPr>
                          <m:t>𝐰</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e.g., for 2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we have 2 features: </a:t>
                </a:r>
                <a14:m>
                  <m:oMath xmlns:m="http://schemas.openxmlformats.org/officeDocument/2006/math">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oMath>
                </a14:m>
                <a:endParaRPr lang="en-US" b="0"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d>
                      <m:dPr>
                        <m:ctrlPr>
                          <a:rPr lang="en-US" b="1"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r>
                  <a:rPr lang="en-US" dirty="0"/>
                  <a:t>Semi-gradient TD becomes:</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e>
                    </m:d>
                    <m:r>
                      <a:rPr lang="en-US" i="1">
                        <a:latin typeface="Cambria Math" panose="02040503050406030204" pitchFamily="18" charset="0"/>
                      </a:rPr>
                      <m:t>⋅1</m:t>
                    </m:r>
                  </m:oMath>
                </a14:m>
                <a:endParaRPr lang="en-US" dirty="0"/>
              </a:p>
              <a:p>
                <a:pPr lvl="1"/>
                <a:r>
                  <a:rPr lang="en-US" dirty="0"/>
                  <a:t>Same as Tabular TD: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a:t>Similarly, tabular MC is a special case of Linear Gradient MC.</a:t>
                </a:r>
                <a:endParaRPr lang="en-SE" dirty="0"/>
              </a:p>
            </p:txBody>
          </p:sp>
        </mc:Choice>
        <mc:Fallback xmlns="">
          <p:sp>
            <p:nvSpPr>
              <p:cNvPr id="3" name="Content Placeholder 2">
                <a:extLst>
                  <a:ext uri="{FF2B5EF4-FFF2-40B4-BE49-F238E27FC236}">
                    <a16:creationId xmlns:a16="http://schemas.microsoft.com/office/drawing/2014/main" id="{5789F99D-9B38-4E61-A552-8E081090857D}"/>
                  </a:ext>
                </a:extLst>
              </p:cNvPr>
              <p:cNvSpPr>
                <a:spLocks noGrp="1" noRot="1" noChangeAspect="1" noMove="1" noResize="1" noEditPoints="1" noAdjustHandles="1" noChangeArrowheads="1" noChangeShapeType="1" noTextEdit="1"/>
              </p:cNvSpPr>
              <p:nvPr>
                <p:ph idx="1"/>
              </p:nvPr>
            </p:nvSpPr>
            <p:spPr>
              <a:xfrm>
                <a:off x="152400" y="1285860"/>
                <a:ext cx="8839200" cy="5671532"/>
              </a:xfrm>
              <a:blipFill>
                <a:blip r:embed="rId2"/>
                <a:stretch>
                  <a:fillRect l="-759" t="-1828"/>
                </a:stretch>
              </a:blipFill>
            </p:spPr>
            <p:txBody>
              <a:bodyPr/>
              <a:lstStyle/>
              <a:p>
                <a:r>
                  <a:rPr lang="en-SE">
                    <a:noFill/>
                  </a:rPr>
                  <a:t> </a:t>
                </a:r>
              </a:p>
            </p:txBody>
          </p:sp>
        </mc:Fallback>
      </mc:AlternateContent>
    </p:spTree>
    <p:extLst>
      <p:ext uri="{BB962C8B-B14F-4D97-AF65-F5344CB8AC3E}">
        <p14:creationId xmlns:p14="http://schemas.microsoft.com/office/powerpoint/2010/main" val="32885585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493D-848E-4B2E-AD2C-A4B0CAC1EF00}"/>
              </a:ext>
            </a:extLst>
          </p:cNvPr>
          <p:cNvSpPr>
            <a:spLocks noGrp="1"/>
          </p:cNvSpPr>
          <p:nvPr>
            <p:ph type="title"/>
          </p:nvPr>
        </p:nvSpPr>
        <p:spPr/>
        <p:txBody>
          <a:bodyPr>
            <a:normAutofit fontScale="90000"/>
          </a:bodyPr>
          <a:lstStyle/>
          <a:p>
            <a:r>
              <a:rPr lang="en-US" dirty="0"/>
              <a:t>CH10 On-policy Control with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042929-459F-4C54-A5ED-7FFDF39956AF}"/>
                  </a:ext>
                </a:extLst>
              </p:cNvPr>
              <p:cNvSpPr>
                <a:spLocks noGrp="1"/>
              </p:cNvSpPr>
              <p:nvPr>
                <p:ph idx="1"/>
              </p:nvPr>
            </p:nvSpPr>
            <p:spPr>
              <a:xfrm>
                <a:off x="152400" y="1285860"/>
                <a:ext cx="4366136" cy="5207015"/>
              </a:xfrm>
            </p:spPr>
            <p:txBody>
              <a:bodyPr>
                <a:normAutofit fontScale="92500" lnSpcReduction="10000"/>
              </a:bodyPr>
              <a:lstStyle/>
              <a:p>
                <a:r>
                  <a:rPr lang="en-US" dirty="0">
                    <a:solidFill>
                      <a:schemeClr val="tx1"/>
                    </a:solidFill>
                  </a:rPr>
                  <a:t>Top: Generalized Policy Iteration (GPI) for tabular setting, updating </a:t>
                </a:r>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for each </a:t>
                </a:r>
                <a14:m>
                  <m:oMath xmlns:m="http://schemas.openxmlformats.org/officeDocument/2006/math">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in each iteration.</a:t>
                </a:r>
              </a:p>
              <a:p>
                <a:r>
                  <a:rPr lang="en-US" dirty="0">
                    <a:solidFill>
                      <a:schemeClr val="tx1"/>
                    </a:solidFill>
                  </a:rPr>
                  <a:t>Bottom: GPI for function  approximation setting, updating </a:t>
                </a:r>
                <a14:m>
                  <m:oMath xmlns:m="http://schemas.openxmlformats.org/officeDocument/2006/math">
                    <m:r>
                      <a:rPr lang="en-US" b="1">
                        <a:solidFill>
                          <a:schemeClr val="tx1"/>
                        </a:solidFill>
                        <a:latin typeface="Cambria Math" panose="02040503050406030204" pitchFamily="18" charset="0"/>
                      </a:rPr>
                      <m:t>𝐰</m:t>
                    </m:r>
                  </m:oMath>
                </a14:m>
                <a:r>
                  <a:rPr lang="en-US" dirty="0">
                    <a:solidFill>
                      <a:schemeClr val="tx1"/>
                    </a:solidFill>
                  </a:rPr>
                  <a:t> in </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𝑞</m:t>
                        </m:r>
                      </m:e>
                    </m:acc>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1">
                            <a:solidFill>
                              <a:schemeClr val="tx1"/>
                            </a:solidFill>
                            <a:latin typeface="Cambria Math" panose="02040503050406030204" pitchFamily="18" charset="0"/>
                          </a:rPr>
                          <m:t>𝐰</m:t>
                        </m:r>
                      </m:e>
                    </m:d>
                  </m:oMath>
                </a14:m>
                <a:r>
                  <a:rPr lang="en-US" dirty="0">
                    <a:solidFill>
                      <a:schemeClr val="tx1"/>
                    </a:solidFill>
                  </a:rPr>
                  <a:t> for any </a:t>
                </a:r>
                <a14:m>
                  <m:oMath xmlns:m="http://schemas.openxmlformats.org/officeDocument/2006/math">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r>
                  <a:rPr lang="en-US" dirty="0">
                    <a:solidFill>
                      <a:schemeClr val="tx1"/>
                    </a:solidFill>
                  </a:rPr>
                  <a:t> in each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D042929-459F-4C54-A5ED-7FFDF39956AF}"/>
                  </a:ext>
                </a:extLst>
              </p:cNvPr>
              <p:cNvSpPr>
                <a:spLocks noGrp="1" noRot="1" noChangeAspect="1" noMove="1" noResize="1" noEditPoints="1" noAdjustHandles="1" noChangeArrowheads="1" noChangeShapeType="1" noTextEdit="1"/>
              </p:cNvSpPr>
              <p:nvPr>
                <p:ph idx="1"/>
              </p:nvPr>
            </p:nvSpPr>
            <p:spPr>
              <a:xfrm>
                <a:off x="152400" y="1285860"/>
                <a:ext cx="4366136" cy="5207015"/>
              </a:xfrm>
              <a:blipFill>
                <a:blip r:embed="rId2"/>
                <a:stretch>
                  <a:fillRect l="-2793" t="-2342" r="-5866"/>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CCCDAA94-C0A3-4219-B909-438CFA8F5A36}"/>
              </a:ext>
            </a:extLst>
          </p:cNvPr>
          <p:cNvPicPr>
            <a:picLocks noChangeAspect="1"/>
          </p:cNvPicPr>
          <p:nvPr/>
        </p:nvPicPr>
        <p:blipFill>
          <a:blip r:embed="rId3"/>
          <a:stretch>
            <a:fillRect/>
          </a:stretch>
        </p:blipFill>
        <p:spPr>
          <a:xfrm>
            <a:off x="4572000" y="3889367"/>
            <a:ext cx="4381747" cy="2704217"/>
          </a:xfrm>
          <a:prstGeom prst="rect">
            <a:avLst/>
          </a:prstGeom>
        </p:spPr>
      </p:pic>
      <p:pic>
        <p:nvPicPr>
          <p:cNvPr id="5" name="Picture 4">
            <a:extLst>
              <a:ext uri="{FF2B5EF4-FFF2-40B4-BE49-F238E27FC236}">
                <a16:creationId xmlns:a16="http://schemas.microsoft.com/office/drawing/2014/main" id="{B5F0761D-14CF-4CD2-9063-B8174A4D72C3}"/>
              </a:ext>
            </a:extLst>
          </p:cNvPr>
          <p:cNvPicPr>
            <a:picLocks noChangeAspect="1"/>
          </p:cNvPicPr>
          <p:nvPr/>
        </p:nvPicPr>
        <p:blipFill>
          <a:blip r:embed="rId4"/>
          <a:stretch>
            <a:fillRect/>
          </a:stretch>
        </p:blipFill>
        <p:spPr>
          <a:xfrm>
            <a:off x="4625465" y="980728"/>
            <a:ext cx="4323357" cy="2704217"/>
          </a:xfrm>
          <a:prstGeom prst="rect">
            <a:avLst/>
          </a:prstGeom>
        </p:spPr>
      </p:pic>
    </p:spTree>
    <p:extLst>
      <p:ext uri="{BB962C8B-B14F-4D97-AF65-F5344CB8AC3E}">
        <p14:creationId xmlns:p14="http://schemas.microsoft.com/office/powerpoint/2010/main" val="474416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36214" y="990604"/>
                <a:ext cx="7282298" cy="5592757"/>
              </a:xfrm>
            </p:spPr>
            <p:txBody>
              <a:bodyPr>
                <a:normAutofit/>
              </a:bodyPr>
              <a:lstStyle/>
              <a:p>
                <a:r>
                  <a:rPr lang="en-US" sz="1800" dirty="0"/>
                  <a:t>We want to compute expected age of a group of </a:t>
                </a:r>
                <a14:m>
                  <m:oMath xmlns:m="http://schemas.openxmlformats.org/officeDocument/2006/math">
                    <m:r>
                      <a:rPr lang="en-US" sz="1800">
                        <a:latin typeface="Cambria Math" panose="02040503050406030204" pitchFamily="18" charset="0"/>
                      </a:rPr>
                      <m:t>𝑀</m:t>
                    </m:r>
                  </m:oMath>
                </a14:m>
                <a:r>
                  <a:rPr lang="en-US" sz="1800" dirty="0"/>
                  <a:t> students. We use random variable </a:t>
                </a:r>
                <a14:m>
                  <m:oMath xmlns:m="http://schemas.openxmlformats.org/officeDocument/2006/math">
                    <m:r>
                      <a:rPr lang="en-US" sz="1800" dirty="0">
                        <a:latin typeface="Cambria Math" panose="02040503050406030204" pitchFamily="18" charset="0"/>
                      </a:rPr>
                      <m:t>𝐴</m:t>
                    </m:r>
                  </m:oMath>
                </a14:m>
                <a:r>
                  <a:rPr lang="en-US" sz="1800" dirty="0"/>
                  <a:t> to denote student age. If we knew the group consists of two age groups, 20 and 22, with ground truth distribution </a:t>
                </a:r>
                <a14:m>
                  <m:oMath xmlns:m="http://schemas.openxmlformats.org/officeDocument/2006/math">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=20</m:t>
                        </m:r>
                      </m:e>
                    </m:d>
                    <m:r>
                      <a:rPr lang="en-US" sz="1800">
                        <a:latin typeface="Cambria Math" panose="02040503050406030204" pitchFamily="18" charset="0"/>
                      </a:rPr>
                      <m:t>=</m:t>
                    </m:r>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=22</m:t>
                        </m:r>
                      </m:e>
                    </m:d>
                    <m:r>
                      <a:rPr lang="en-US" sz="1800">
                        <a:latin typeface="Cambria Math" panose="02040503050406030204" pitchFamily="18" charset="0"/>
                      </a:rPr>
                      <m:t>=.5.</m:t>
                    </m:r>
                  </m:oMath>
                </a14:m>
                <a:r>
                  <a:rPr lang="en-US" sz="1800" dirty="0"/>
                  <a:t> We can then compute expectation of </a:t>
                </a:r>
                <a14:m>
                  <m:oMath xmlns:m="http://schemas.openxmlformats.org/officeDocument/2006/math">
                    <m:r>
                      <a:rPr lang="en-US" sz="1800">
                        <a:latin typeface="Cambria Math" panose="02040503050406030204" pitchFamily="18" charset="0"/>
                      </a:rPr>
                      <m:t>𝐴</m:t>
                    </m:r>
                  </m:oMath>
                </a14:m>
                <a:r>
                  <a:rPr lang="en-US" sz="1800" dirty="0"/>
                  <a:t> as </a:t>
                </a:r>
                <a14:m>
                  <m:oMath xmlns:m="http://schemas.openxmlformats.org/officeDocument/2006/math">
                    <m:r>
                      <a:rPr lang="en-US" sz="1800">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a:latin typeface="Cambria Math" panose="02040503050406030204" pitchFamily="18" charset="0"/>
                          </a:rPr>
                          <m:t>𝐴</m:t>
                        </m:r>
                      </m:e>
                    </m:d>
                    <m:r>
                      <a:rPr lang="en-US" sz="1800">
                        <a:latin typeface="Cambria Math" panose="02040503050406030204" pitchFamily="18" charset="0"/>
                      </a:rPr>
                      <m:t>=</m:t>
                    </m:r>
                    <m:nary>
                      <m:naryPr>
                        <m:chr m:val="∑"/>
                        <m:supHide m:val="on"/>
                        <m:ctrlPr>
                          <a:rPr lang="en-US" sz="1800" i="1">
                            <a:latin typeface="Cambria Math" panose="02040503050406030204" pitchFamily="18" charset="0"/>
                          </a:rPr>
                        </m:ctrlPr>
                      </m:naryPr>
                      <m:sub>
                        <m:r>
                          <m:rPr>
                            <m:brk m:alnAt="7"/>
                          </m:rPr>
                          <a:rPr lang="en-US" sz="1800">
                            <a:latin typeface="Cambria Math" panose="02040503050406030204" pitchFamily="18" charset="0"/>
                          </a:rPr>
                          <m:t>𝑎</m:t>
                        </m:r>
                      </m:sub>
                      <m:sup/>
                      <m:e>
                        <m:r>
                          <a:rPr lang="en-US" sz="1800">
                            <a:latin typeface="Cambria Math" panose="02040503050406030204" pitchFamily="18" charset="0"/>
                          </a:rPr>
                          <m:t>𝑃</m:t>
                        </m:r>
                        <m:d>
                          <m:dPr>
                            <m:ctrlPr>
                              <a:rPr lang="en-US" sz="1800" i="1" dirty="0">
                                <a:latin typeface="Cambria Math" panose="02040503050406030204" pitchFamily="18" charset="0"/>
                              </a:rPr>
                            </m:ctrlPr>
                          </m:dPr>
                          <m:e>
                            <m:r>
                              <a:rPr lang="en-US" sz="1800" dirty="0">
                                <a:latin typeface="Cambria Math" panose="02040503050406030204" pitchFamily="18" charset="0"/>
                              </a:rPr>
                              <m:t>𝑎</m:t>
                            </m:r>
                          </m:e>
                        </m:d>
                        <m:r>
                          <a:rPr lang="en-US" sz="1800" dirty="0">
                            <a:latin typeface="Cambria Math" panose="02040503050406030204" pitchFamily="18" charset="0"/>
                          </a:rPr>
                          <m:t>⋅</m:t>
                        </m:r>
                        <m:r>
                          <a:rPr lang="en-US" sz="1800" dirty="0">
                            <a:latin typeface="Cambria Math" panose="02040503050406030204" pitchFamily="18" charset="0"/>
                          </a:rPr>
                          <m:t>𝑎</m:t>
                        </m:r>
                        <m:r>
                          <a:rPr lang="en-US" sz="1800" dirty="0">
                            <a:latin typeface="Cambria Math" panose="02040503050406030204" pitchFamily="18" charset="0"/>
                          </a:rPr>
                          <m:t>=</m:t>
                        </m:r>
                      </m:e>
                    </m:nary>
                    <m:r>
                      <a:rPr lang="en-US" sz="1800">
                        <a:latin typeface="Cambria Math" panose="02040503050406030204" pitchFamily="18" charset="0"/>
                      </a:rPr>
                      <m:t>.5⋅20+.5⋅22=21</m:t>
                    </m:r>
                  </m:oMath>
                </a14:m>
                <a:r>
                  <a:rPr lang="en-US" sz="1800" dirty="0"/>
                  <a:t>. But the ground truth distribution is unknown in general</a:t>
                </a:r>
              </a:p>
              <a:p>
                <a:pPr lvl="1"/>
                <a14:m>
                  <m:oMath xmlns:m="http://schemas.openxmlformats.org/officeDocument/2006/math">
                    <m:r>
                      <m:rPr>
                        <m:nor/>
                      </m:rPr>
                      <a:rPr lang="en-US" sz="1400" dirty="0"/>
                      <m:t>Model</m:t>
                    </m:r>
                    <m:r>
                      <m:rPr>
                        <m:nor/>
                      </m:rPr>
                      <a:rPr lang="en-US" sz="1400" dirty="0"/>
                      <m:t>−</m:t>
                    </m:r>
                    <m:r>
                      <m:rPr>
                        <m:nor/>
                      </m:rPr>
                      <a:rPr lang="en-US" sz="1400" dirty="0"/>
                      <m:t>based</m:t>
                    </m:r>
                    <m:r>
                      <m:rPr>
                        <m:nor/>
                      </m:rPr>
                      <a:rPr lang="en-US" sz="1400" dirty="0"/>
                      <m:t>: </m:t>
                    </m:r>
                    <m:r>
                      <m:rPr>
                        <m:nor/>
                      </m:rPr>
                      <a:rPr lang="en-US" sz="1400" dirty="0"/>
                      <m:t>randomly</m:t>
                    </m:r>
                    <m:r>
                      <m:rPr>
                        <m:nor/>
                      </m:rPr>
                      <a:rPr lang="en-US" sz="1400" dirty="0"/>
                      <m:t> </m:t>
                    </m:r>
                    <m:r>
                      <m:rPr>
                        <m:nor/>
                      </m:rPr>
                      <a:rPr lang="en-US" sz="1400" dirty="0"/>
                      <m:t>sample</m:t>
                    </m:r>
                    <m:r>
                      <m:rPr>
                        <m:nor/>
                      </m:rPr>
                      <a:rPr lang="en-US" sz="1400" dirty="0"/>
                      <m:t> </m:t>
                    </m:r>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r>
                      <m:rPr>
                        <m:nor/>
                      </m:rPr>
                      <a:rPr lang="en-US" sz="1400" dirty="0"/>
                      <m:t> </m:t>
                    </m:r>
                    <m:r>
                      <m:rPr>
                        <m:nor/>
                      </m:rPr>
                      <a:rPr lang="en-US" sz="1400" dirty="0"/>
                      <m:t>students</m:t>
                    </m:r>
                    <m:r>
                      <m:rPr>
                        <m:nor/>
                      </m:rPr>
                      <a:rPr lang="en-US" sz="1400" dirty="0"/>
                      <m:t> </m:t>
                    </m:r>
                    <m:r>
                      <m:rPr>
                        <m:nor/>
                      </m:rPr>
                      <a:rPr lang="en-US" sz="1400" dirty="0"/>
                      <m:t>to</m:t>
                    </m:r>
                    <m:r>
                      <m:rPr>
                        <m:nor/>
                      </m:rPr>
                      <a:rPr lang="en-US" sz="1400" dirty="0"/>
                      <m:t> </m:t>
                    </m:r>
                    <m:r>
                      <m:rPr>
                        <m:nor/>
                      </m:rPr>
                      <a:rPr lang="en-US" sz="1400" dirty="0"/>
                      <m:t>build</m:t>
                    </m:r>
                    <m:r>
                      <m:rPr>
                        <m:nor/>
                      </m:rPr>
                      <a:rPr lang="en-US" sz="1400" dirty="0"/>
                      <m:t> </m:t>
                    </m:r>
                    <m:r>
                      <m:rPr>
                        <m:nor/>
                      </m:rPr>
                      <a:rPr lang="en-US" sz="1400" dirty="0"/>
                      <m:t>an</m:t>
                    </m:r>
                    <m:r>
                      <m:rPr>
                        <m:nor/>
                      </m:rPr>
                      <a:rPr lang="en-US" sz="1400" dirty="0"/>
                      <m:t> </m:t>
                    </m:r>
                    <m:r>
                      <m:rPr>
                        <m:nor/>
                      </m:rPr>
                      <a:rPr lang="en-US" sz="1400" dirty="0"/>
                      <m:t>estimated</m:t>
                    </m:r>
                    <m:r>
                      <m:rPr>
                        <m:nor/>
                      </m:rPr>
                      <a:rPr lang="en-US" sz="1400" dirty="0"/>
                      <m:t> </m:t>
                    </m:r>
                    <m:r>
                      <m:rPr>
                        <m:nor/>
                      </m:rPr>
                      <a:rPr lang="en-US" sz="1400" dirty="0"/>
                      <m:t>model</m:t>
                    </m:r>
                    <m:r>
                      <m:rPr>
                        <m:nor/>
                      </m:rPr>
                      <a:rPr lang="en-US" sz="1400" dirty="0"/>
                      <m:t> </m:t>
                    </m:r>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e.g., </a:t>
                </a:r>
                <a14:m>
                  <m:oMath xmlns:m="http://schemas.openxmlformats.org/officeDocument/2006/math">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=20</m:t>
                        </m:r>
                      </m:e>
                    </m:d>
                    <m:r>
                      <a:rPr lang="en-US" sz="1400">
                        <a:latin typeface="Cambria Math" panose="02040503050406030204" pitchFamily="18" charset="0"/>
                      </a:rPr>
                      <m:t>=</m:t>
                    </m:r>
                    <m:r>
                      <a:rPr lang="en-US" sz="1400" b="0" i="0" smtClean="0">
                        <a:latin typeface="Cambria Math" panose="02040503050406030204" pitchFamily="18" charset="0"/>
                      </a:rPr>
                      <m:t>.6, </m:t>
                    </m:r>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=22</m:t>
                        </m:r>
                      </m:e>
                    </m:d>
                    <m:r>
                      <a:rPr lang="en-US" sz="1400">
                        <a:latin typeface="Cambria Math" panose="02040503050406030204" pitchFamily="18" charset="0"/>
                      </a:rPr>
                      <m:t>=.</m:t>
                    </m:r>
                    <m:r>
                      <a:rPr lang="en-US" sz="1400" b="0" i="1" smtClean="0">
                        <a:latin typeface="Cambria Math" panose="02040503050406030204" pitchFamily="18" charset="0"/>
                      </a:rPr>
                      <m:t>4</m:t>
                    </m:r>
                  </m:oMath>
                </a14:m>
                <a:r>
                  <a:rPr lang="en-US" sz="1400" dirty="0"/>
                  <a:t> (different from ground truth distribution of </a:t>
                </a:r>
                <a14:m>
                  <m:oMath xmlns:m="http://schemas.openxmlformats.org/officeDocument/2006/math">
                    <m:r>
                      <a:rPr lang="en-US" sz="1400">
                        <a:latin typeface="Cambria Math" panose="02040503050406030204" pitchFamily="18" charset="0"/>
                      </a:rPr>
                      <m:t>.</m:t>
                    </m:r>
                    <m:r>
                      <a:rPr lang="en-US" sz="1400" b="0" i="0" smtClean="0">
                        <a:latin typeface="Cambria Math" panose="02040503050406030204" pitchFamily="18" charset="0"/>
                      </a:rPr>
                      <m:t>5:.5</m:t>
                    </m:r>
                  </m:oMath>
                </a14:m>
                <a:r>
                  <a:rPr lang="en-US" sz="1400" dirty="0"/>
                  <a:t>). Then use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to compute the expected age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b="0" i="1" smtClean="0">
                        <a:latin typeface="Cambria Math" panose="02040503050406030204" pitchFamily="18" charset="0"/>
                      </a:rPr>
                      <m:t>≈</m:t>
                    </m:r>
                    <m:nary>
                      <m:naryPr>
                        <m:chr m:val="∑"/>
                        <m:supHide m:val="on"/>
                        <m:ctrlPr>
                          <a:rPr lang="en-US" sz="1400" b="0" i="1" smtClean="0">
                            <a:latin typeface="Cambria Math" panose="02040503050406030204" pitchFamily="18" charset="0"/>
                          </a:rPr>
                        </m:ctrlPr>
                      </m:naryPr>
                      <m:sub>
                        <m:r>
                          <m:rPr>
                            <m:brk m:alnAt="7"/>
                          </m:rPr>
                          <a:rPr lang="en-US" sz="1400" b="0" i="1" smtClean="0">
                            <a:latin typeface="Cambria Math" panose="02040503050406030204" pitchFamily="18" charset="0"/>
                          </a:rPr>
                          <m:t>𝑎</m:t>
                        </m:r>
                      </m:sub>
                      <m:sup/>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𝑃</m:t>
                            </m:r>
                          </m:e>
                        </m:acc>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𝑎</m:t>
                        </m:r>
                        <m:r>
                          <a:rPr lang="en-US" sz="1400" b="0" i="1" dirty="0" smtClean="0">
                            <a:latin typeface="Cambria Math" panose="02040503050406030204" pitchFamily="18" charset="0"/>
                          </a:rPr>
                          <m:t>=</m:t>
                        </m:r>
                      </m:e>
                    </m:nary>
                    <m:r>
                      <a:rPr lang="en-US" sz="1400" i="1">
                        <a:latin typeface="Cambria Math" panose="02040503050406030204" pitchFamily="18" charset="0"/>
                      </a:rPr>
                      <m:t>.</m:t>
                    </m:r>
                    <m:r>
                      <a:rPr lang="en-US" sz="1400" b="0" i="1" smtClean="0">
                        <a:latin typeface="Cambria Math" panose="02040503050406030204" pitchFamily="18" charset="0"/>
                      </a:rPr>
                      <m:t>6</m:t>
                    </m:r>
                    <m:r>
                      <a:rPr lang="en-US" sz="1400" i="1">
                        <a:latin typeface="Cambria Math" panose="02040503050406030204" pitchFamily="18" charset="0"/>
                      </a:rPr>
                      <m:t>⋅20+.</m:t>
                    </m:r>
                    <m:r>
                      <a:rPr lang="en-US" sz="1400" b="0" i="1" smtClean="0">
                        <a:latin typeface="Cambria Math" panose="02040503050406030204" pitchFamily="18" charset="0"/>
                      </a:rPr>
                      <m:t>4</m:t>
                    </m:r>
                    <m:r>
                      <a:rPr lang="en-US" sz="1400" i="1">
                        <a:latin typeface="Cambria Math" panose="02040503050406030204" pitchFamily="18" charset="0"/>
                      </a:rPr>
                      <m:t>⋅22=2</m:t>
                    </m:r>
                    <m:r>
                      <a:rPr lang="en-US" sz="1400" b="0" i="1" smtClean="0">
                        <a:latin typeface="Cambria Math" panose="02040503050406030204" pitchFamily="18" charset="0"/>
                      </a:rPr>
                      <m:t>0.8</m:t>
                    </m:r>
                  </m:oMath>
                </a14:m>
                <a:endParaRPr lang="en-US" sz="1400" dirty="0"/>
              </a:p>
              <a:p>
                <a:pPr lvl="1"/>
                <a:r>
                  <a:rPr lang="en-US" sz="1400" dirty="0"/>
                  <a:t>Model-free: randomly sample </a:t>
                </a:r>
                <a14:m>
                  <m:oMath xmlns:m="http://schemas.openxmlformats.org/officeDocument/2006/math">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oMath>
                </a14:m>
                <a:r>
                  <a:rPr lang="en-US" sz="1400" dirty="0"/>
                  <a:t> students, and compute their expected age directly, e.g., we sample 5 students with ages </a:t>
                </a:r>
                <a14:m>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20</m:t>
                        </m:r>
                      </m:e>
                    </m:d>
                  </m:oMath>
                </a14:m>
                <a:r>
                  <a:rPr lang="en-US" sz="1400" dirty="0"/>
                  <a:t>, then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𝑁</m:t>
                        </m:r>
                      </m:den>
                    </m:f>
                    <m:nary>
                      <m:naryPr>
                        <m:chr m:val="∑"/>
                        <m:supHide m:val="on"/>
                        <m:ctrlPr>
                          <a:rPr lang="en-US" sz="1400" i="1">
                            <a:latin typeface="Cambria Math" panose="02040503050406030204" pitchFamily="18" charset="0"/>
                          </a:rPr>
                        </m:ctrlPr>
                      </m:naryPr>
                      <m:sub>
                        <m:r>
                          <a:rPr lang="en-US" sz="1400" b="0" i="1" smtClean="0">
                            <a:latin typeface="Cambria Math" panose="02040503050406030204" pitchFamily="18" charset="0"/>
                          </a:rPr>
                          <m:t>𝑖</m:t>
                        </m:r>
                      </m:sub>
                      <m:sup/>
                      <m:e>
                        <m:sSub>
                          <m:sSubPr>
                            <m:ctrlPr>
                              <a:rPr lang="en-US" sz="1400" b="0" i="1" dirty="0" smtClean="0">
                                <a:latin typeface="Cambria Math" panose="02040503050406030204" pitchFamily="18" charset="0"/>
                              </a:rPr>
                            </m:ctrlPr>
                          </m:sSubPr>
                          <m:e>
                            <m:r>
                              <a:rPr lang="en-US" sz="1400" i="1" dirty="0">
                                <a:latin typeface="Cambria Math" panose="02040503050406030204" pitchFamily="18" charset="0"/>
                              </a:rPr>
                              <m:t>𝑎</m:t>
                            </m:r>
                          </m:e>
                          <m:sub>
                            <m:r>
                              <a:rPr lang="en-US" sz="1400" b="0" i="1" dirty="0" smtClean="0">
                                <a:latin typeface="Cambria Math" panose="02040503050406030204" pitchFamily="18" charset="0"/>
                              </a:rPr>
                              <m:t>𝑖</m:t>
                            </m:r>
                          </m:sub>
                        </m:sSub>
                        <m:r>
                          <a:rPr lang="en-US" sz="1400" i="1" dirty="0">
                            <a:latin typeface="Cambria Math" panose="02040503050406030204" pitchFamily="18" charset="0"/>
                          </a:rPr>
                          <m:t>=</m:t>
                        </m:r>
                      </m:e>
                    </m:nary>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5</m:t>
                        </m:r>
                      </m:den>
                    </m:f>
                    <m:d>
                      <m:dPr>
                        <m:ctrlPr>
                          <a:rPr lang="en-US" sz="1400" b="0" i="1" smtClean="0">
                            <a:latin typeface="Cambria Math" panose="02040503050406030204" pitchFamily="18" charset="0"/>
                          </a:rPr>
                        </m:ctrlPr>
                      </m:dPr>
                      <m:e>
                        <m:r>
                          <a:rPr lang="en-US" sz="1400" b="0" i="1" smtClean="0">
                            <a:latin typeface="Cambria Math" panose="02040503050406030204" pitchFamily="18" charset="0"/>
                          </a:rPr>
                          <m:t>20+20+22+22+20</m:t>
                        </m:r>
                      </m:e>
                    </m:d>
                    <m:r>
                      <a:rPr lang="en-US" sz="1400" b="0" i="1" smtClean="0">
                        <a:latin typeface="Cambria Math" panose="02040503050406030204" pitchFamily="18" charset="0"/>
                      </a:rPr>
                      <m:t>=20.8</m:t>
                    </m:r>
                  </m:oMath>
                </a14:m>
                <a:r>
                  <a:rPr lang="en-US" sz="1400" dirty="0"/>
                  <a:t>.</a:t>
                </a:r>
              </a:p>
              <a:p>
                <a:r>
                  <a:rPr lang="en-US" sz="1800" dirty="0"/>
                  <a:t>Analogously for RL</a:t>
                </a:r>
                <a:r>
                  <a:rPr lang="en-US" sz="1800"/>
                  <a:t>: </a:t>
                </a:r>
              </a:p>
              <a:p>
                <a:pPr lvl="1"/>
                <a:r>
                  <a:rPr lang="en-US" sz="1400"/>
                  <a:t>Given </a:t>
                </a:r>
                <a:r>
                  <a:rPr lang="en-US" sz="1400" dirty="0"/>
                  <a:t>sufficient samples, both model-based RL and model-free RL should give the same optimal solution. In practice, model-based RL is typically more sample efficient than model-free RL.</a:t>
                </a:r>
                <a:endParaRPr lang="en-SE" sz="1400" dirty="0"/>
              </a:p>
            </p:txBody>
          </p:sp>
        </mc:Choice>
        <mc:Fallback xmlns="">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36214" y="990604"/>
                <a:ext cx="7282298" cy="5592757"/>
              </a:xfrm>
              <a:blipFill>
                <a:blip r:embed="rId3"/>
                <a:stretch>
                  <a:fillRect l="-586" t="-6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7355187" y="3203418"/>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7507587"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7476001" y="3215086"/>
            <a:ext cx="441146" cy="369332"/>
          </a:xfrm>
          <a:prstGeom prst="rect">
            <a:avLst/>
          </a:prstGeom>
          <a:noFill/>
        </p:spPr>
        <p:txBody>
          <a:bodyPr wrap="squar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7431332" y="1804949"/>
            <a:ext cx="646331" cy="369332"/>
          </a:xfrm>
          <a:prstGeom prst="rect">
            <a:avLst/>
          </a:prstGeom>
          <a:noFill/>
        </p:spPr>
        <p:txBody>
          <a:bodyPr wrap="squar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8421932"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8345677" y="1804949"/>
            <a:ext cx="646331" cy="369332"/>
          </a:xfrm>
          <a:prstGeom prst="rect">
            <a:avLst/>
          </a:prstGeom>
          <a:noFill/>
        </p:spPr>
        <p:txBody>
          <a:bodyPr wrap="squar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8437759" y="3215086"/>
            <a:ext cx="441146" cy="369332"/>
          </a:xfrm>
          <a:prstGeom prst="rect">
            <a:avLst/>
          </a:prstGeom>
          <a:noFill/>
        </p:spPr>
        <p:txBody>
          <a:bodyPr wrap="square" rtlCol="0">
            <a:spAutoFit/>
          </a:bodyPr>
          <a:lstStyle/>
          <a:p>
            <a:r>
              <a:rPr lang="en-US" dirty="0"/>
              <a:t>22</a:t>
            </a:r>
            <a:endParaRPr lang="en-S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2385F43-5AD9-47E9-9F22-5582263B93B1}"/>
                  </a:ext>
                </a:extLst>
              </p:cNvPr>
              <p:cNvSpPr txBox="1"/>
              <p:nvPr/>
            </p:nvSpPr>
            <p:spPr>
              <a:xfrm>
                <a:off x="7355187" y="3508216"/>
                <a:ext cx="1852495" cy="646331"/>
              </a:xfrm>
              <a:prstGeom prst="rect">
                <a:avLst/>
              </a:prstGeom>
              <a:noFill/>
            </p:spPr>
            <p:txBody>
              <a:bodyPr wrap="none" rtlCol="0">
                <a:spAutoFit/>
              </a:bodyPr>
              <a:lstStyle/>
              <a:p>
                <a:r>
                  <a:rPr lang="en-US" dirty="0"/>
                  <a:t>Ground truth</a:t>
                </a:r>
              </a:p>
              <a:p>
                <a:r>
                  <a:rPr lang="en-US" dirty="0"/>
                  <a:t>distribution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xmlns="">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7355187" y="3508216"/>
                <a:ext cx="1852495" cy="646331"/>
              </a:xfrm>
              <a:prstGeom prst="rect">
                <a:avLst/>
              </a:prstGeom>
              <a:blipFill>
                <a:blip r:embed="rId4"/>
                <a:stretch>
                  <a:fillRect l="-2970" t="-4673" b="-13084"/>
                </a:stretch>
              </a:blipFill>
            </p:spPr>
            <p:txBody>
              <a:bodyPr/>
              <a:lstStyle/>
              <a:p>
                <a:r>
                  <a:rPr lang="en-SE">
                    <a:noFill/>
                  </a:rPr>
                  <a:t> </a:t>
                </a:r>
              </a:p>
            </p:txBody>
          </p:sp>
        </mc:Fallback>
      </mc:AlternateContent>
    </p:spTree>
    <p:extLst>
      <p:ext uri="{BB962C8B-B14F-4D97-AF65-F5344CB8AC3E}">
        <p14:creationId xmlns:p14="http://schemas.microsoft.com/office/powerpoint/2010/main" val="117191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3DD2-8852-4269-9157-DDC3A8895C44}"/>
              </a:ext>
            </a:extLst>
          </p:cNvPr>
          <p:cNvSpPr>
            <a:spLocks noGrp="1"/>
          </p:cNvSpPr>
          <p:nvPr>
            <p:ph type="title"/>
          </p:nvPr>
        </p:nvSpPr>
        <p:spPr/>
        <p:txBody>
          <a:bodyPr>
            <a:normAutofit fontScale="90000"/>
          </a:bodyPr>
          <a:lstStyle/>
          <a:p>
            <a:r>
              <a:rPr lang="en-US" dirty="0"/>
              <a:t>Action Value Function Update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FDCF7-BF81-4761-A1E4-B7DDB2B418E2}"/>
                  </a:ext>
                </a:extLst>
              </p:cNvPr>
              <p:cNvSpPr>
                <a:spLocks noGrp="1"/>
              </p:cNvSpPr>
              <p:nvPr>
                <p:ph idx="1"/>
              </p:nvPr>
            </p:nvSpPr>
            <p:spPr>
              <a:xfrm>
                <a:off x="152400" y="1022688"/>
                <a:ext cx="9172128" cy="5835312"/>
              </a:xfrm>
            </p:spPr>
            <p:txBody>
              <a:bodyPr>
                <a:normAutofit fontScale="70000" lnSpcReduction="20000"/>
              </a:bodyPr>
              <a:lstStyle/>
              <a:p>
                <a:r>
                  <a:rPr lang="en-US" dirty="0"/>
                  <a:t>Recall </a:t>
                </a:r>
                <a:r>
                  <a:rPr lang="en-US" dirty="0" err="1"/>
                  <a:t>Sarsa</a:t>
                </a:r>
                <a:r>
                  <a:rPr lang="en-US" dirty="0"/>
                  <a:t>: </a:t>
                </a:r>
              </a:p>
              <a:p>
                <a:pPr lvl="1"/>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oMath>
                </a14:m>
                <a:endParaRPr lang="en-US" dirty="0">
                  <a:solidFill>
                    <a:schemeClr val="tx1"/>
                  </a:solidFill>
                </a:endParaRPr>
              </a:p>
              <a:p>
                <a:r>
                  <a:rPr lang="en-US" dirty="0"/>
                  <a:t>Semi-Gradient </a:t>
                </a:r>
                <a:r>
                  <a:rPr lang="en-US" dirty="0" err="1"/>
                  <a:t>Sarsa</a:t>
                </a:r>
                <a:r>
                  <a:rPr lang="en-US" dirty="0"/>
                  <a:t> w. function approximation: </a:t>
                </a:r>
              </a:p>
              <a:p>
                <a:pPr lvl="1"/>
                <a14:m>
                  <m:oMath xmlns:m="http://schemas.openxmlformats.org/officeDocument/2006/math">
                    <m:r>
                      <a:rPr lang="en-US" b="1" i="0">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𝐴</m:t>
                            </m:r>
                          </m:e>
                          <m:sub>
                            <m:r>
                              <a:rPr lang="en-US" b="0" i="1" dirty="0" smtClean="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b="0" i="1" dirty="0"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𝑡</m:t>
                            </m:r>
                          </m:sub>
                        </m:sSub>
                        <m:r>
                          <a:rPr lang="en-US" b="0" i="1"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solidFill>
                    <a:schemeClr val="tx1"/>
                  </a:solidFill>
                </a:endParaRPr>
              </a:p>
              <a:p>
                <a:r>
                  <a:rPr lang="en-US" dirty="0"/>
                  <a:t>Recall Expected </a:t>
                </a:r>
                <a:r>
                  <a:rPr lang="en-US" dirty="0" err="1"/>
                  <a:t>Sarsa</a:t>
                </a:r>
                <a:r>
                  <a:rPr lang="en-US" dirty="0"/>
                  <a:t>:</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r>
                          <m:rPr>
                            <m:brk m:alnAt="7"/>
                          </m:rP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Expected </a:t>
                </a:r>
                <a:r>
                  <a:rPr lang="en-US" dirty="0" err="1"/>
                  <a:t>Sarsa</a:t>
                </a:r>
                <a:r>
                  <a:rPr lang="en-US" dirty="0"/>
                  <a:t> w. Function Approximation:</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sSup>
                          <m:sSupPr>
                            <m:ctrlPr>
                              <a:rPr lang="en-US" i="1">
                                <a:solidFill>
                                  <a:srgbClr val="C00000"/>
                                </a:solidFill>
                                <a:latin typeface="Cambria Math" panose="02040503050406030204" pitchFamily="18" charset="0"/>
                              </a:rPr>
                            </m:ctrlPr>
                          </m:sSupPr>
                          <m:e>
                            <m:r>
                              <m:rPr>
                                <m:brk m:alnAt="7"/>
                              </m:rP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Recall QL:</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QL w. Function Approximation:</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lim>
                        </m:limLow>
                      </m:fName>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e>
                    </m:fun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(Optional) linear function approximation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i="0">
                        <a:latin typeface="Cambria Math" panose="02040503050406030204" pitchFamily="18" charset="0"/>
                      </a:rPr>
                      <m:t>𝐱</m:t>
                    </m:r>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176FDCF7-BF81-4761-A1E4-B7DDB2B418E2}"/>
                  </a:ext>
                </a:extLst>
              </p:cNvPr>
              <p:cNvSpPr>
                <a:spLocks noGrp="1" noRot="1" noChangeAspect="1" noMove="1" noResize="1" noEditPoints="1" noAdjustHandles="1" noChangeArrowheads="1" noChangeShapeType="1" noTextEdit="1"/>
              </p:cNvSpPr>
              <p:nvPr>
                <p:ph idx="1"/>
              </p:nvPr>
            </p:nvSpPr>
            <p:spPr>
              <a:xfrm>
                <a:off x="152400" y="1022688"/>
                <a:ext cx="9172128" cy="5835312"/>
              </a:xfrm>
              <a:blipFill>
                <a:blip r:embed="rId3"/>
                <a:stretch>
                  <a:fillRect l="-731" t="-1776"/>
                </a:stretch>
              </a:blipFill>
            </p:spPr>
            <p:txBody>
              <a:bodyPr/>
              <a:lstStyle/>
              <a:p>
                <a:r>
                  <a:rPr lang="en-SE">
                    <a:noFill/>
                  </a:rPr>
                  <a:t> </a:t>
                </a:r>
              </a:p>
            </p:txBody>
          </p:sp>
        </mc:Fallback>
      </mc:AlternateContent>
    </p:spTree>
    <p:extLst>
      <p:ext uri="{BB962C8B-B14F-4D97-AF65-F5344CB8AC3E}">
        <p14:creationId xmlns:p14="http://schemas.microsoft.com/office/powerpoint/2010/main" val="365473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38683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5185</TotalTime>
  <Words>9033</Words>
  <Application>Microsoft Office PowerPoint</Application>
  <PresentationFormat>On-screen Show (4:3)</PresentationFormat>
  <Paragraphs>853</Paragraphs>
  <Slides>80</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80</vt:i4>
      </vt:variant>
    </vt:vector>
  </HeadingPairs>
  <TitlesOfParts>
    <vt:vector size="85" baseType="lpstr">
      <vt:lpstr>Palatino</vt:lpstr>
      <vt:lpstr>Arial</vt:lpstr>
      <vt:lpstr>Calibri</vt:lpstr>
      <vt:lpstr>Cambria Math</vt:lpstr>
      <vt:lpstr>Default Design</vt:lpstr>
      <vt:lpstr>L7.2  Value-based RL</vt:lpstr>
      <vt:lpstr>The Big Picture</vt:lpstr>
      <vt:lpstr>Value-based RL</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Monte Carlo (MC) Prediction (Policy Evaluation)</vt:lpstr>
      <vt:lpstr>MC Prediction Details</vt:lpstr>
      <vt:lpstr>Example: Computing Returns for One Episode</vt:lpstr>
      <vt:lpstr>Exploration in MC Prediction for q_π (s,a) </vt:lpstr>
      <vt:lpstr>Outline: Monte Carlo Methods </vt:lpstr>
      <vt:lpstr>Generalized Policy Iteration with MC ES (Exploring Starts)</vt:lpstr>
      <vt:lpstr>GPI w. MC Example</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Quiz on TD vs. MC</vt:lpstr>
      <vt:lpstr>Episode2 Pt1 (C,r,0,D,r,0,E)</vt:lpstr>
      <vt:lpstr>Episode2 Pt2 (E,l,0,D,l,0,C)</vt:lpstr>
      <vt:lpstr>Episode2 Pt3 (C,r,0,D,r,0,E)</vt:lpstr>
      <vt:lpstr>Episode2 Pt4 (E,r, 1,T)</vt:lpstr>
      <vt:lpstr>Episode2 Pt4 (E,r, 1,T)</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Sarsa and QL</vt:lpstr>
      <vt:lpstr>Example 6.6: Cliff Walking</vt:lpstr>
      <vt:lpstr>Model-Based RL</vt:lpstr>
      <vt:lpstr>Two Types of Models</vt:lpstr>
      <vt:lpstr>Random-sample one-step tabular Q-planning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lpstr>Outline</vt:lpstr>
      <vt:lpstr>Q Learning vs. DQN</vt:lpstr>
      <vt:lpstr>Function Approximations of Value Functions</vt:lpstr>
      <vt:lpstr>Mean Squared Error</vt:lpstr>
      <vt:lpstr>Gradient Descent (for General Function)</vt:lpstr>
      <vt:lpstr>Stochastic Gradient Descent (SGD)</vt:lpstr>
      <vt:lpstr>Gradient Monte Carlo</vt:lpstr>
      <vt:lpstr>Semi-Gradient TD(0)</vt:lpstr>
      <vt:lpstr>TD vs. Supervised Learning</vt:lpstr>
      <vt:lpstr>TD w. Linear Function Approximation</vt:lpstr>
      <vt:lpstr>Tabular TD is a Special Case of Linear TD</vt:lpstr>
      <vt:lpstr>CH10 On-policy Control with Approximation</vt:lpstr>
      <vt:lpstr>Action Value Function Update Equations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332</cp:revision>
  <dcterms:created xsi:type="dcterms:W3CDTF">2020-05-13T19:01:03Z</dcterms:created>
  <dcterms:modified xsi:type="dcterms:W3CDTF">2021-05-22T12:51:30Z</dcterms:modified>
</cp:coreProperties>
</file>